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1"/>
  </p:notesMasterIdLst>
  <p:handoutMasterIdLst>
    <p:handoutMasterId r:id="rId32"/>
  </p:handoutMasterIdLst>
  <p:sldIdLst>
    <p:sldId id="258" r:id="rId6"/>
    <p:sldId id="259" r:id="rId7"/>
    <p:sldId id="260" r:id="rId8"/>
    <p:sldId id="257"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67" autoAdjust="0"/>
    <p:restoredTop sz="72573" autoAdjust="0"/>
  </p:normalViewPr>
  <p:slideViewPr>
    <p:cSldViewPr>
      <p:cViewPr varScale="1">
        <p:scale>
          <a:sx n="96" d="100"/>
          <a:sy n="96" d="100"/>
        </p:scale>
        <p:origin x="-23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06/relationships/legacyDocTextInfo" Target="legacyDocTextInfo.bin"/><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r>
              <a:rPr lang="en-US" smtClean="0"/>
              <a:t>Marks of the New Testament Church</a:t>
            </a:r>
            <a:endParaRPr lang="en-US"/>
          </a:p>
        </p:txBody>
      </p:sp>
      <p:sp>
        <p:nvSpPr>
          <p:cNvPr id="3" name="Date Placeholder 2"/>
          <p:cNvSpPr>
            <a:spLocks noGrp="1"/>
          </p:cNvSpPr>
          <p:nvPr>
            <p:ph type="dt" sz="quarter" idx="1"/>
          </p:nvPr>
        </p:nvSpPr>
        <p:spPr>
          <a:xfrm>
            <a:off x="5317963" y="0"/>
            <a:ext cx="4068339" cy="355124"/>
          </a:xfrm>
          <a:prstGeom prst="rect">
            <a:avLst/>
          </a:prstGeom>
        </p:spPr>
        <p:txBody>
          <a:bodyPr vert="horz" lIns="94229" tIns="47114" rIns="94229" bIns="47114" rtlCol="0"/>
          <a:lstStyle>
            <a:lvl1pPr algn="r">
              <a:defRPr sz="1200"/>
            </a:lvl1pPr>
          </a:lstStyle>
          <a:p>
            <a:r>
              <a:rPr lang="en-US" smtClean="0"/>
              <a:t>Steven J. Wallace</a:t>
            </a:r>
            <a:endParaRPr lang="en-US"/>
          </a:p>
        </p:txBody>
      </p:sp>
      <p:sp>
        <p:nvSpPr>
          <p:cNvPr id="4" name="Footer Placeholder 3"/>
          <p:cNvSpPr>
            <a:spLocks noGrp="1"/>
          </p:cNvSpPr>
          <p:nvPr>
            <p:ph type="ftr" sz="quarter" idx="2"/>
          </p:nvPr>
        </p:nvSpPr>
        <p:spPr>
          <a:xfrm>
            <a:off x="0" y="6746119"/>
            <a:ext cx="4068339" cy="355124"/>
          </a:xfrm>
          <a:prstGeom prst="rect">
            <a:avLst/>
          </a:prstGeom>
        </p:spPr>
        <p:txBody>
          <a:bodyPr vert="horz" lIns="94229" tIns="47114" rIns="94229" bIns="47114" rtlCol="0" anchor="b"/>
          <a:lstStyle>
            <a:lvl1pPr algn="l">
              <a:defRPr sz="1200"/>
            </a:lvl1pPr>
          </a:lstStyle>
          <a:p>
            <a:r>
              <a:rPr lang="en-US" smtClean="0"/>
              <a:t>www.RevelationAndCreation.com</a:t>
            </a:r>
            <a:endParaRPr lang="en-US"/>
          </a:p>
        </p:txBody>
      </p:sp>
      <p:sp>
        <p:nvSpPr>
          <p:cNvPr id="5" name="Slide Number Placeholder 4"/>
          <p:cNvSpPr>
            <a:spLocks noGrp="1"/>
          </p:cNvSpPr>
          <p:nvPr>
            <p:ph type="sldNum" sz="quarter" idx="3"/>
          </p:nvPr>
        </p:nvSpPr>
        <p:spPr>
          <a:xfrm>
            <a:off x="5317963" y="6746119"/>
            <a:ext cx="4068339" cy="355124"/>
          </a:xfrm>
          <a:prstGeom prst="rect">
            <a:avLst/>
          </a:prstGeom>
        </p:spPr>
        <p:txBody>
          <a:bodyPr vert="horz" lIns="94229" tIns="47114" rIns="94229" bIns="47114" rtlCol="0" anchor="b"/>
          <a:lstStyle>
            <a:lvl1pPr algn="r">
              <a:defRPr sz="1200"/>
            </a:lvl1pPr>
          </a:lstStyle>
          <a:p>
            <a:fld id="{A3CA215B-7C07-4D86-8F45-7D05ABF17D9D}"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r>
              <a:rPr lang="en-US" smtClean="0"/>
              <a:t>Marks of the New Testament Church</a:t>
            </a:r>
            <a:endParaRPr lang="en-US"/>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r>
              <a:rPr lang="en-US" smtClean="0"/>
              <a:t>Steven J. Wallace</a:t>
            </a:r>
            <a:endParaRPr lang="en-US"/>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r>
              <a:rPr lang="en-US" smtClean="0"/>
              <a:t>www.RevelationAndCreation.com</a:t>
            </a:r>
            <a:endParaRPr lang="en-US"/>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CDDD3D66-F302-49E4-8D13-5314C25527C4}"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AB2A8-B7D1-4A22-A81A-5218FD74EB51}"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If you want to build a house according to a specified blue print, would you bid out a contractor who uses a tape measure as the standard of measurement, one who believes that twelve inches equal a foot and three feet equal a yard?  One who believes in and adheres to the blueprint pattern and dimensions?</a:t>
            </a:r>
          </a:p>
          <a:p>
            <a:endParaRPr lang="en-US" dirty="0"/>
          </a:p>
          <a:p>
            <a:r>
              <a:rPr lang="en-US" dirty="0"/>
              <a:t>Or would you bid it out to one who rejects the tape measure as being outdated, too traditional, old fashioned and too rigid and judgmental. Would you bid it out to a contractor who looks at measuring things subjectively, that is, he just kind of “eyes” </a:t>
            </a:r>
            <a:r>
              <a:rPr lang="en-US" dirty="0" smtClean="0"/>
              <a:t>and goes with</a:t>
            </a:r>
            <a:r>
              <a:rPr lang="en-US" baseline="0" dirty="0" smtClean="0"/>
              <a:t> what he feels </a:t>
            </a:r>
            <a:r>
              <a:rPr lang="en-US" dirty="0" smtClean="0"/>
              <a:t>it </a:t>
            </a:r>
            <a:r>
              <a:rPr lang="en-US" dirty="0"/>
              <a:t>should </a:t>
            </a:r>
            <a:r>
              <a:rPr lang="en-US" dirty="0" smtClean="0"/>
              <a:t>be. Perhaps</a:t>
            </a:r>
            <a:r>
              <a:rPr lang="en-US" baseline="0" dirty="0" smtClean="0"/>
              <a:t> he </a:t>
            </a:r>
            <a:r>
              <a:rPr lang="en-US" dirty="0" smtClean="0"/>
              <a:t>believes </a:t>
            </a:r>
            <a:r>
              <a:rPr lang="en-US" dirty="0"/>
              <a:t>that </a:t>
            </a:r>
            <a:r>
              <a:rPr lang="en-US" dirty="0" smtClean="0"/>
              <a:t>the</a:t>
            </a:r>
            <a:r>
              <a:rPr lang="en-US" baseline="0" dirty="0" smtClean="0"/>
              <a:t> </a:t>
            </a:r>
            <a:r>
              <a:rPr lang="en-US" dirty="0" smtClean="0"/>
              <a:t>"12 </a:t>
            </a:r>
            <a:r>
              <a:rPr lang="en-US" dirty="0"/>
              <a:t>inches </a:t>
            </a:r>
            <a:r>
              <a:rPr lang="en-US" dirty="0" smtClean="0"/>
              <a:t>equaling </a:t>
            </a:r>
            <a:r>
              <a:rPr lang="en-US" dirty="0"/>
              <a:t>a foot" doctrine is just an opinion and ought not be followed and the blueprint with the specifications in them is useless.</a:t>
            </a:r>
          </a:p>
          <a:p>
            <a:endParaRPr lang="en-US" dirty="0"/>
          </a:p>
          <a:p>
            <a:r>
              <a:rPr lang="en-US" dirty="0"/>
              <a:t>What kind of contractor would you want to have build your house? What about a third kind of contractor who believes in using the tape measure "sometimes" but then also believes in fellowshipping the  “eyeing” of things too? What about one who sometimes will go by your blueprints and then other times ignore it?</a:t>
            </a:r>
          </a:p>
        </p:txBody>
      </p:sp>
      <p:sp>
        <p:nvSpPr>
          <p:cNvPr id="5" name="Date Placeholder 4"/>
          <p:cNvSpPr>
            <a:spLocks noGrp="1"/>
          </p:cNvSpPr>
          <p:nvPr>
            <p:ph type="dt" idx="10"/>
          </p:nvPr>
        </p:nvSpPr>
        <p:spPr/>
        <p:txBody>
          <a:bodyPr/>
          <a:lstStyle/>
          <a:p>
            <a:r>
              <a:rPr lang="en-US" smtClean="0"/>
              <a:t>Steven J. Wallace</a:t>
            </a:r>
            <a:endParaRPr lang="en-US"/>
          </a:p>
        </p:txBody>
      </p:sp>
      <p:sp>
        <p:nvSpPr>
          <p:cNvPr id="6" name="Footer Placeholder 5"/>
          <p:cNvSpPr>
            <a:spLocks noGrp="1"/>
          </p:cNvSpPr>
          <p:nvPr>
            <p:ph type="ftr" sz="quarter" idx="11"/>
          </p:nvPr>
        </p:nvSpPr>
        <p:spPr/>
        <p:txBody>
          <a:bodyPr/>
          <a:lstStyle/>
          <a:p>
            <a:r>
              <a:rPr lang="en-US" smtClean="0"/>
              <a:t>www.RevelationAndCreation.com</a:t>
            </a:r>
            <a:endParaRPr lang="en-US"/>
          </a:p>
        </p:txBody>
      </p:sp>
      <p:sp>
        <p:nvSpPr>
          <p:cNvPr id="8" name="Header Placeholder 7"/>
          <p:cNvSpPr>
            <a:spLocks noGrp="1"/>
          </p:cNvSpPr>
          <p:nvPr>
            <p:ph type="hdr" sz="quarter" idx="12"/>
          </p:nvPr>
        </p:nvSpPr>
        <p:spPr/>
        <p:txBody>
          <a:bodyPr/>
          <a:lstStyle/>
          <a:p>
            <a:r>
              <a:rPr lang="en-US" smtClean="0"/>
              <a:t>Marks of the New Testament Church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7EF3832A-F4C4-4F4D-A7F0-BEBC772A9337}" type="slidenum">
              <a:rPr lang="en-US"/>
              <a:pPr/>
              <a:t>15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t>Elders rule under Christ and all other Christians serve under them. It is not that elders have legislative power, but they do have the rule and oversight of the congregation</a:t>
            </a:r>
            <a:r>
              <a:rPr lang="en-US" dirty="0" smtClean="0"/>
              <a:t>. Philippians</a:t>
            </a:r>
            <a:r>
              <a:rPr lang="en-US" baseline="0" dirty="0" smtClean="0"/>
              <a:t> 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40D74E59-F9C2-4ABA-8581-27B6255568DD}" type="slidenum">
              <a:rPr lang="en-US"/>
              <a:pPr/>
              <a:t>16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Mormon Elder – contradict Titus 1:5-6</a:t>
            </a:r>
          </a:p>
          <a:p>
            <a:endParaRPr lang="en-US" dirty="0" smtClean="0"/>
          </a:p>
          <a:p>
            <a:r>
              <a:rPr lang="en-US" dirty="0" smtClean="0"/>
              <a:t>Catholic Bishop – contradict Titus 1:5-7;</a:t>
            </a:r>
            <a:r>
              <a:rPr lang="en-US" baseline="0" dirty="0" smtClean="0"/>
              <a:t> 1 Tim. 4:14 (eldership) or </a:t>
            </a:r>
            <a:r>
              <a:rPr lang="en-US" i="1" baseline="0" dirty="0" smtClean="0"/>
              <a:t>presbytery</a:t>
            </a:r>
            <a:r>
              <a:rPr lang="en-US" baseline="0" dirty="0" smtClean="0"/>
              <a:t>, council of elders (Acts 22:5); deal with the too many churches in the next chart.</a:t>
            </a:r>
          </a:p>
          <a:p>
            <a:endParaRPr lang="en-US" baseline="0" dirty="0" smtClean="0"/>
          </a:p>
          <a:p>
            <a:r>
              <a:rPr lang="en-US" baseline="0" dirty="0" smtClean="0"/>
              <a:t>Protestant Pastor.  I went out to eat with Jim and Mary. On the way there I notice signs welcoming the First Baptist Church Northwest Convention so after I ate I thought I could spot some with great probability as being members of this convention. I asked them if they were a part of it and they quickly said yes. I asked them what goes on in the convention and they said it was mainly to encourage people, share ideas and help with organization.  I then asked them if it was a law determining convention and one said no and the other said yes.  Then I asked them what do they do there and they blurted out “We’re pastors.” I was pressed for time and had to get going to the Bible study so I wasn’t able to stick around and get into anything deeper.  One of them asked me if I was a “pastor” and I said, “No, I am an evangelist for the church of Christ” which then brought on the remark, “Well, we are glad to see that you are in the business of teaching people about Jesus.”  I thought, “Yeah, the true Jesus.”</a:t>
            </a:r>
          </a:p>
          <a:p>
            <a:endParaRPr lang="en-US" baseline="0" dirty="0" smtClean="0"/>
          </a:p>
          <a:p>
            <a:r>
              <a:rPr lang="en-US" baseline="0" dirty="0" smtClean="0"/>
              <a:t>Webster correctly defines Pastor as a spiritual overseer. Unfortunately, however, you will not find a New Testament pastor acting alone as the overseer of the church. He is the same as the elder and bishop.</a:t>
            </a:r>
            <a:endParaRPr lang="en-US" dirty="0"/>
          </a:p>
        </p:txBody>
      </p:sp>
      <p:sp>
        <p:nvSpPr>
          <p:cNvPr id="4" name="Header Placeholder 3"/>
          <p:cNvSpPr>
            <a:spLocks noGrp="1"/>
          </p:cNvSpPr>
          <p:nvPr>
            <p:ph type="hdr" sz="quarter" idx="10"/>
          </p:nvPr>
        </p:nvSpPr>
        <p:spPr/>
        <p:txBody>
          <a:bodyPr/>
          <a:lstStyle/>
          <a:p>
            <a:r>
              <a:rPr lang="en-US" smtClean="0"/>
              <a:t>Marks of the New Testament Church</a:t>
            </a:r>
            <a:endParaRPr lang="en-US"/>
          </a:p>
        </p:txBody>
      </p:sp>
      <p:sp>
        <p:nvSpPr>
          <p:cNvPr id="5" name="Date Placeholder 4"/>
          <p:cNvSpPr>
            <a:spLocks noGrp="1"/>
          </p:cNvSpPr>
          <p:nvPr>
            <p:ph type="dt" idx="11"/>
          </p:nvPr>
        </p:nvSpPr>
        <p:spPr/>
        <p:txBody>
          <a:bodyPr/>
          <a:lstStyle/>
          <a:p>
            <a:r>
              <a:rPr lang="en-US" smtClean="0"/>
              <a:t>Steven J. Wallace</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Slide Number Placeholder 6"/>
          <p:cNvSpPr>
            <a:spLocks noGrp="1"/>
          </p:cNvSpPr>
          <p:nvPr>
            <p:ph type="sldNum" sz="quarter" idx="13"/>
          </p:nvPr>
        </p:nvSpPr>
        <p:spPr/>
        <p:txBody>
          <a:bodyPr/>
          <a:lstStyle/>
          <a:p>
            <a:fld id="{CDDD3D66-F302-49E4-8D13-5314C25527C4}"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7E155C49-3A50-4449-9F06-18A10238FCBF}" type="slidenum">
              <a:rPr lang="en-US"/>
              <a:pPr/>
              <a:t>18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[CLICK] note the plurality. He is addressing the elders which are plural among you, or the congregation where you are. [CLICK]</a:t>
            </a:r>
          </a:p>
          <a:p>
            <a:r>
              <a:rPr lang="en-US"/>
              <a:t>[CLICK] Note that the elders are commanded to “shepherd” which is the verb form of the Greek word for Pastor (the noun is used in Eph. 4:11 and the verb is used here). Elders are to pastor the flock. [CLICK] Notice they are to do it as “overseers” which is the same word that is used in 1 Timothy 3: and translated as “bishop.” </a:t>
            </a:r>
          </a:p>
          <a:p>
            <a:endParaRPr lang="en-US"/>
          </a:p>
          <a:p>
            <a:r>
              <a:rPr lang="en-US"/>
              <a:t>[CLICK] The comprehensive and irrefutable point is this, elders are pastors are bishops! They are all one and the same.</a:t>
            </a:r>
          </a:p>
          <a:p>
            <a:endParaRPr lang="en-US"/>
          </a:p>
          <a:p>
            <a:r>
              <a:rPr lang="en-US"/>
              <a:t>presbuteros [pres-boo’-ter-os]</a:t>
            </a:r>
          </a:p>
          <a:p>
            <a:r>
              <a:rPr lang="en-US"/>
              <a:t>poimaino [poy-mah’-ee-no]</a:t>
            </a:r>
          </a:p>
          <a:p>
            <a:r>
              <a:rPr lang="en-US"/>
              <a:t>episkopeo [ep-ee-skop-eh’-o]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C0ED761E-1D24-4C36-873E-B08F7CAFE76D}" type="slidenum">
              <a:rPr lang="en-US"/>
              <a:pPr/>
              <a:t>20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These other names cannot be said of faith because the Bible never speaks of them. It speaks of John the Baptist, but not “Baptists.” Further, John is not the founder of the church. Likewise, the Bible speaks of “Pentecost” but not “Pentecostals.” Why name a church after a Jewish feast? </a:t>
            </a:r>
          </a:p>
          <a:p>
            <a:endParaRPr lang="en-US"/>
          </a:p>
          <a:p>
            <a:r>
              <a:rPr lang="en-US"/>
              <a:t>Should some be call “Unleavened Breadals,” “Passoverians?”  </a:t>
            </a:r>
          </a:p>
          <a:p>
            <a:r>
              <a:rPr lang="en-US"/>
              <a:t>These other names cannot create unity because they are all names started by man and circulate around man-made doctrine. The only name where unity can be found and Christ can be honored is in “Christian.”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13E1EB0F-DE3C-4CE7-B066-3D868F05C3FD}" type="slidenum">
              <a:rPr lang="en-US"/>
              <a:pPr/>
              <a:t>22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[CLICK, CLICK]</a:t>
            </a:r>
          </a:p>
          <a:p>
            <a:r>
              <a:rPr lang="en-US"/>
              <a:t>What first-century preachers spoke to get people to obey the gospel is far different than what many of those who profess to be preachers today do.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0B6D88E5-C473-42F8-BD47-F9FDA8409994}" type="slidenum">
              <a:rPr lang="en-US"/>
              <a:pPr/>
              <a:t>23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Romans 10:10, “For with the heart one believes unto righteousness, and with the mouth confession is made unto salvation.”</a:t>
            </a:r>
          </a:p>
          <a:p>
            <a:r>
              <a:rPr lang="en-US"/>
              <a:t>Acts 17:30, “Truly, these times of ignorance God overlooked, but now commands all men everywhere to repent.”</a:t>
            </a:r>
          </a:p>
          <a:p>
            <a:endParaRPr lang="en-US"/>
          </a:p>
          <a:p>
            <a:r>
              <a:rPr lang="en-US"/>
              <a:t>Acts 2: “37 ¶  Now when they heard this, they were cut to the heart, and said to Peter and the rest of the apostles, "Men and brethren, what shall we do?"</a:t>
            </a:r>
          </a:p>
          <a:p>
            <a:r>
              <a:rPr lang="en-US"/>
              <a:t>38  Then Peter said to them, "Repent, and let every one of you be baptized in the name of Jesus Christ for the remission of sins; and you shall receive the gift of the Holy Spirit.”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DED5D19C-9C0D-417E-87E0-64094471AF1C}" type="slidenum">
              <a:rPr lang="en-US"/>
              <a:pPr/>
              <a:t>24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"In Him we have redemption through His blood, the forgiveness of sins, according to the riches of His grace" (Eph. 1:7)</a:t>
            </a:r>
          </a:p>
          <a:p>
            <a:endParaRPr lang="en-US"/>
          </a:p>
          <a:p>
            <a:r>
              <a:rPr lang="en-US"/>
              <a:t>" and that He might reconcile them both to God in one body through the cross, thereby putting to death the enmity" (Eph. 2:16)</a:t>
            </a:r>
          </a:p>
          <a:p>
            <a:endParaRPr lang="en-US"/>
          </a:p>
          <a:p>
            <a:r>
              <a:rPr lang="en-US"/>
              <a:t>"13  He has delivered us from the power of darkness and conveyed us into the kingdom of the Son of His love,</a:t>
            </a:r>
          </a:p>
          <a:p>
            <a:r>
              <a:rPr lang="en-US"/>
              <a:t>14  in whom we have redemption through His blood, the forgiveness of sins" (Col. 1:13, 14)</a:t>
            </a:r>
          </a:p>
          <a:p>
            <a:endParaRPr lang="en-US"/>
          </a:p>
          <a:p>
            <a:r>
              <a:rPr lang="en-US"/>
              <a:t>"Jesus answered, 'Most assuredly, I say to you, unless one is born of water and the Spirit, he cannot enter the kingdom of God.'" (Jn. 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Essentially, the mark of any church that is not the New Testament church will be a marking</a:t>
            </a:r>
            <a:r>
              <a:rPr lang="en-US" baseline="0" dirty="0" smtClean="0"/>
              <a:t> that is opposed to the New Testament doctrine. If some insist that their preachers wear religious titles like “Father” you already know that they are a fraudulent church (Matt. 23:9). If they insist that miraculous gifts still occur today like tongue speaking, then you know that they are not rightly dividing 1 Corinthians 13. If they create doctrines that say, abstain from meat, then you know they are teaching the doctrine of man and not God (1 Tim. </a:t>
            </a:r>
            <a:r>
              <a:rPr lang="en-US" baseline="0" smtClean="0"/>
              <a:t>4:1-5).</a:t>
            </a:r>
            <a:endParaRPr lang="en-US" dirty="0"/>
          </a:p>
        </p:txBody>
      </p:sp>
      <p:sp>
        <p:nvSpPr>
          <p:cNvPr id="4" name="Header Placeholder 3"/>
          <p:cNvSpPr>
            <a:spLocks noGrp="1"/>
          </p:cNvSpPr>
          <p:nvPr>
            <p:ph type="hdr" sz="quarter" idx="10"/>
          </p:nvPr>
        </p:nvSpPr>
        <p:spPr/>
        <p:txBody>
          <a:bodyPr/>
          <a:lstStyle/>
          <a:p>
            <a:r>
              <a:rPr lang="en-US" smtClean="0"/>
              <a:t>Marks of the New Testament Church</a:t>
            </a:r>
            <a:endParaRPr lang="en-US"/>
          </a:p>
        </p:txBody>
      </p:sp>
      <p:sp>
        <p:nvSpPr>
          <p:cNvPr id="5" name="Date Placeholder 4"/>
          <p:cNvSpPr>
            <a:spLocks noGrp="1"/>
          </p:cNvSpPr>
          <p:nvPr>
            <p:ph type="dt" idx="11"/>
          </p:nvPr>
        </p:nvSpPr>
        <p:spPr/>
        <p:txBody>
          <a:bodyPr/>
          <a:lstStyle/>
          <a:p>
            <a:r>
              <a:rPr lang="en-US" smtClean="0"/>
              <a:t>Steven J. Wallace</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Slide Number Placeholder 6"/>
          <p:cNvSpPr>
            <a:spLocks noGrp="1"/>
          </p:cNvSpPr>
          <p:nvPr>
            <p:ph type="sldNum" sz="quarter" idx="13"/>
          </p:nvPr>
        </p:nvSpPr>
        <p:spPr/>
        <p:txBody>
          <a:bodyPr/>
          <a:lstStyle/>
          <a:p>
            <a:fld id="{CDDD3D66-F302-49E4-8D13-5314C25527C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8C3EE-1346-4D64-A6C5-1A5555FB8BE0}" type="slidenum">
              <a:rPr lang="en-US"/>
              <a:pPr/>
              <a:t>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What about “faith building?”  If we understand that we would not want one’s subjectivism in measuring and building a house of wood and stone, why would we want a person’s subjective opinion in helping us build faith?</a:t>
            </a:r>
          </a:p>
          <a:p>
            <a:endParaRPr lang="en-US"/>
          </a:p>
          <a:p>
            <a:r>
              <a:rPr lang="en-US"/>
              <a:t>Do we want preachers ministering to us the Bible as it is, or do we want ministers who repudiate the infallibility of the scriptures and endorses the opinions of man? Do we want a minister who will sometimes believe in the Bibles blueprint and at other times ignore it? These are the kind of faith builders that churches can choose from today.</a:t>
            </a:r>
          </a:p>
          <a:p>
            <a:endParaRPr lang="en-US"/>
          </a:p>
          <a:p>
            <a:r>
              <a:rPr lang="en-US"/>
              <a:t>But when it is all said and done, "so then faith comes by hearing and hearing by the word of God" (Rom. 10:17).</a:t>
            </a:r>
          </a:p>
        </p:txBody>
      </p:sp>
      <p:sp>
        <p:nvSpPr>
          <p:cNvPr id="5" name="Date Placeholder 4"/>
          <p:cNvSpPr>
            <a:spLocks noGrp="1"/>
          </p:cNvSpPr>
          <p:nvPr>
            <p:ph type="dt" idx="10"/>
          </p:nvPr>
        </p:nvSpPr>
        <p:spPr/>
        <p:txBody>
          <a:bodyPr/>
          <a:lstStyle/>
          <a:p>
            <a:r>
              <a:rPr lang="en-US" smtClean="0"/>
              <a:t>Steven J. Wallace</a:t>
            </a:r>
            <a:endParaRPr lang="en-US"/>
          </a:p>
        </p:txBody>
      </p:sp>
      <p:sp>
        <p:nvSpPr>
          <p:cNvPr id="6" name="Footer Placeholder 5"/>
          <p:cNvSpPr>
            <a:spLocks noGrp="1"/>
          </p:cNvSpPr>
          <p:nvPr>
            <p:ph type="ftr" sz="quarter" idx="11"/>
          </p:nvPr>
        </p:nvSpPr>
        <p:spPr/>
        <p:txBody>
          <a:bodyPr/>
          <a:lstStyle/>
          <a:p>
            <a:r>
              <a:rPr lang="en-US" smtClean="0"/>
              <a:t>www.RevelationAndCreation.com</a:t>
            </a:r>
            <a:endParaRPr lang="en-US"/>
          </a:p>
        </p:txBody>
      </p:sp>
      <p:sp>
        <p:nvSpPr>
          <p:cNvPr id="8" name="Header Placeholder 7"/>
          <p:cNvSpPr>
            <a:spLocks noGrp="1"/>
          </p:cNvSpPr>
          <p:nvPr>
            <p:ph type="hdr" sz="quarter" idx="12"/>
          </p:nvPr>
        </p:nvSpPr>
        <p:spPr/>
        <p:txBody>
          <a:bodyPr/>
          <a:lstStyle/>
          <a:p>
            <a:r>
              <a:rPr lang="en-US" smtClean="0"/>
              <a:t>Marks of the New Testament Church</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AEAA4-CC77-44CB-BE74-443C8BFB52A6}" type="slidenum">
              <a:rPr lang="en-US"/>
              <a:pPr/>
              <a:t>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a:t>People build churches (and I am not speaking of the physical structure that houses the church, but the congregation) the same way they are content to build their faith. It is either built being based upon the word of God alone, or a mixture of the word with man’s assumptions, man’s education, man’s thinking, man’s creeds, parents faith, grand-parents faith, popularity, proximity of the church building, likeability of the preacher, members, etc.  </a:t>
            </a:r>
          </a:p>
          <a:p>
            <a:endParaRPr lang="en-US" dirty="0"/>
          </a:p>
          <a:p>
            <a:r>
              <a:rPr lang="en-US" dirty="0"/>
              <a:t>You really need to ask yourself why do you worship where you worship? Is your faith something that you inherited or was it found through a diligent and personal study of scripture?</a:t>
            </a:r>
          </a:p>
          <a:p>
            <a:r>
              <a:rPr lang="en-US" dirty="0"/>
              <a:t>When it comes to building a church, it is just “a church” if it is not built on the New Testament alone.</a:t>
            </a:r>
          </a:p>
          <a:p>
            <a:endParaRPr lang="en-US" dirty="0"/>
          </a:p>
          <a:p>
            <a:r>
              <a:rPr lang="en-US" dirty="0"/>
              <a:t>“And whatever you do in word or deed, do all in the name of the Lord Jesus, giving thanks to God the Father through Him” (Col. 3:17). Why does Paul tell us to do all in the name of the Lord Jesus? It is because Jesus has all authority in heaven and on earth (Matt. 28:18) and "Lord of lords and King of kings" (Rev. 17:14). </a:t>
            </a:r>
          </a:p>
          <a:p>
            <a:endParaRPr lang="en-US" dirty="0"/>
          </a:p>
          <a:p>
            <a:r>
              <a:rPr lang="en-US" dirty="0"/>
              <a:t>That leaves none for Moses or David.  The Law and the prophets pointed toward the Christ that we should believe on him and obey his word (cf. Deut. 18:18, 19; Acts 7:37).</a:t>
            </a:r>
          </a:p>
        </p:txBody>
      </p:sp>
      <p:sp>
        <p:nvSpPr>
          <p:cNvPr id="5" name="Date Placeholder 4"/>
          <p:cNvSpPr>
            <a:spLocks noGrp="1"/>
          </p:cNvSpPr>
          <p:nvPr>
            <p:ph type="dt" idx="10"/>
          </p:nvPr>
        </p:nvSpPr>
        <p:spPr/>
        <p:txBody>
          <a:bodyPr/>
          <a:lstStyle/>
          <a:p>
            <a:r>
              <a:rPr lang="en-US" smtClean="0"/>
              <a:t>Steven J. Wallace</a:t>
            </a:r>
            <a:endParaRPr lang="en-US"/>
          </a:p>
        </p:txBody>
      </p:sp>
      <p:sp>
        <p:nvSpPr>
          <p:cNvPr id="6" name="Footer Placeholder 5"/>
          <p:cNvSpPr>
            <a:spLocks noGrp="1"/>
          </p:cNvSpPr>
          <p:nvPr>
            <p:ph type="ftr" sz="quarter" idx="11"/>
          </p:nvPr>
        </p:nvSpPr>
        <p:spPr/>
        <p:txBody>
          <a:bodyPr/>
          <a:lstStyle/>
          <a:p>
            <a:r>
              <a:rPr lang="en-US" smtClean="0"/>
              <a:t>www.RevelationAndCreation.com</a:t>
            </a:r>
            <a:endParaRPr lang="en-US"/>
          </a:p>
        </p:txBody>
      </p:sp>
      <p:sp>
        <p:nvSpPr>
          <p:cNvPr id="8" name="Header Placeholder 7"/>
          <p:cNvSpPr>
            <a:spLocks noGrp="1"/>
          </p:cNvSpPr>
          <p:nvPr>
            <p:ph type="hdr" sz="quarter" idx="12"/>
          </p:nvPr>
        </p:nvSpPr>
        <p:spPr/>
        <p:txBody>
          <a:bodyPr/>
          <a:lstStyle/>
          <a:p>
            <a:r>
              <a:rPr lang="en-US" smtClean="0"/>
              <a:t>Marks of the New Testament Church</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AC2D4-37AE-4A3C-9B00-49DDA11F58D0}" type="slidenum">
              <a:rPr lang="en-US"/>
              <a:pPr/>
              <a:t>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Contextually, Jesus is speaking to a Samaritan woman. The Smaratians had a form of worship as the Jews did but it was wrong; It was not true worship. There is a wrong and a right religion. Jesus is looking toward the would be church soon to be built to worship God with the right attitude and in the right way. We should be impressed that Jesus said right worship is a must.</a:t>
            </a:r>
          </a:p>
          <a:p>
            <a:endParaRPr lang="en-US"/>
          </a:p>
          <a:p>
            <a:r>
              <a:rPr lang="en-US"/>
              <a:t>[CLICK] Worship must be directed to the right object, with the right mind and in the right way! If it is not of such, it is rendered as “vain worship”</a:t>
            </a:r>
          </a:p>
        </p:txBody>
      </p:sp>
      <p:sp>
        <p:nvSpPr>
          <p:cNvPr id="5" name="Date Placeholder 4"/>
          <p:cNvSpPr>
            <a:spLocks noGrp="1"/>
          </p:cNvSpPr>
          <p:nvPr>
            <p:ph type="dt" idx="10"/>
          </p:nvPr>
        </p:nvSpPr>
        <p:spPr/>
        <p:txBody>
          <a:bodyPr/>
          <a:lstStyle/>
          <a:p>
            <a:r>
              <a:rPr lang="en-US" smtClean="0"/>
              <a:t>Steven J. Wallace</a:t>
            </a:r>
            <a:endParaRPr lang="en-US"/>
          </a:p>
        </p:txBody>
      </p:sp>
      <p:sp>
        <p:nvSpPr>
          <p:cNvPr id="6" name="Footer Placeholder 5"/>
          <p:cNvSpPr>
            <a:spLocks noGrp="1"/>
          </p:cNvSpPr>
          <p:nvPr>
            <p:ph type="ftr" sz="quarter" idx="11"/>
          </p:nvPr>
        </p:nvSpPr>
        <p:spPr/>
        <p:txBody>
          <a:bodyPr/>
          <a:lstStyle/>
          <a:p>
            <a:r>
              <a:rPr lang="en-US" smtClean="0"/>
              <a:t>www.RevelationAndCreation.com</a:t>
            </a:r>
            <a:endParaRPr lang="en-US"/>
          </a:p>
        </p:txBody>
      </p:sp>
      <p:sp>
        <p:nvSpPr>
          <p:cNvPr id="8" name="Header Placeholder 7"/>
          <p:cNvSpPr>
            <a:spLocks noGrp="1"/>
          </p:cNvSpPr>
          <p:nvPr>
            <p:ph type="hdr" sz="quarter" idx="12"/>
          </p:nvPr>
        </p:nvSpPr>
        <p:spPr/>
        <p:txBody>
          <a:bodyPr/>
          <a:lstStyle/>
          <a:p>
            <a:r>
              <a:rPr lang="en-US" smtClean="0"/>
              <a:t>Marks of the New Testament Church</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thru]</a:t>
            </a:r>
            <a:endParaRPr lang="en-US" dirty="0"/>
          </a:p>
        </p:txBody>
      </p:sp>
      <p:sp>
        <p:nvSpPr>
          <p:cNvPr id="4" name="Slide Number Placeholder 3"/>
          <p:cNvSpPr>
            <a:spLocks noGrp="1"/>
          </p:cNvSpPr>
          <p:nvPr>
            <p:ph type="sldNum" sz="quarter" idx="10"/>
          </p:nvPr>
        </p:nvSpPr>
        <p:spPr/>
        <p:txBody>
          <a:bodyPr/>
          <a:lstStyle/>
          <a:p>
            <a:fld id="{CDDD3D66-F302-49E4-8D13-5314C25527C4}" type="slidenum">
              <a:rPr lang="en-US" smtClean="0"/>
              <a:pPr/>
              <a:t>8</a:t>
            </a:fld>
            <a:endParaRPr lang="en-US"/>
          </a:p>
        </p:txBody>
      </p:sp>
      <p:sp>
        <p:nvSpPr>
          <p:cNvPr id="5" name="Date Placeholder 4"/>
          <p:cNvSpPr>
            <a:spLocks noGrp="1"/>
          </p:cNvSpPr>
          <p:nvPr>
            <p:ph type="dt" idx="11"/>
          </p:nvPr>
        </p:nvSpPr>
        <p:spPr/>
        <p:txBody>
          <a:bodyPr/>
          <a:lstStyle/>
          <a:p>
            <a:r>
              <a:rPr lang="en-US" smtClean="0"/>
              <a:t>Steven J. Wallace</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Marks of the New Testament Church</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thru]</a:t>
            </a:r>
            <a:endParaRPr lang="en-US" dirty="0"/>
          </a:p>
        </p:txBody>
      </p:sp>
      <p:sp>
        <p:nvSpPr>
          <p:cNvPr id="4" name="Slide Number Placeholder 3"/>
          <p:cNvSpPr>
            <a:spLocks noGrp="1"/>
          </p:cNvSpPr>
          <p:nvPr>
            <p:ph type="sldNum" sz="quarter" idx="10"/>
          </p:nvPr>
        </p:nvSpPr>
        <p:spPr/>
        <p:txBody>
          <a:bodyPr/>
          <a:lstStyle/>
          <a:p>
            <a:fld id="{CDDD3D66-F302-49E4-8D13-5314C25527C4}" type="slidenum">
              <a:rPr lang="en-US" smtClean="0"/>
              <a:pPr/>
              <a:t>9</a:t>
            </a:fld>
            <a:endParaRPr lang="en-US"/>
          </a:p>
        </p:txBody>
      </p:sp>
      <p:sp>
        <p:nvSpPr>
          <p:cNvPr id="5" name="Date Placeholder 4"/>
          <p:cNvSpPr>
            <a:spLocks noGrp="1"/>
          </p:cNvSpPr>
          <p:nvPr>
            <p:ph type="dt" idx="11"/>
          </p:nvPr>
        </p:nvSpPr>
        <p:spPr/>
        <p:txBody>
          <a:bodyPr/>
          <a:lstStyle/>
          <a:p>
            <a:r>
              <a:rPr lang="en-US" smtClean="0"/>
              <a:t>Steven J. Wallace</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Marks of the New Testament Church</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3F918-FFD2-4CD1-A427-79C3B3577E48}" type="slidenum">
              <a:rPr lang="en-US"/>
              <a:pPr/>
              <a:t>11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normAutofit fontScale="92500" lnSpcReduction="20000"/>
          </a:bodyPr>
          <a:lstStyle/>
          <a:p>
            <a:r>
              <a:rPr lang="en-US" sz="1000" dirty="0"/>
              <a:t>You can find several verses to authorize a cappella music in the New Testament, but none for mechanical, none for humming and none for dancing. The fact that some find mechanical instruments in the Old Testament system doesn’t help them authorize it anymore than finding burning incense, Sabbath-keeping, and animal sacrifices under the Old Testament would authorize one to place such in the New Testament church TODAY.</a:t>
            </a:r>
          </a:p>
          <a:p>
            <a:r>
              <a:rPr lang="en-US" sz="1000" dirty="0"/>
              <a:t> </a:t>
            </a:r>
          </a:p>
          <a:p>
            <a:r>
              <a:rPr lang="en-US" sz="1000" dirty="0"/>
              <a:t>Some respond, “But Jesus took animal sacrifices away with His own sacrifice.” The Bible doesn’t say that he just took animal sacrifices away. He took the whole kit and </a:t>
            </a:r>
            <a:r>
              <a:rPr lang="en-US" sz="1000" dirty="0" err="1"/>
              <a:t>cabudal</a:t>
            </a:r>
            <a:r>
              <a:rPr lang="en-US" sz="1000" dirty="0"/>
              <a:t> away.  </a:t>
            </a:r>
          </a:p>
          <a:p>
            <a:endParaRPr lang="en-US" sz="1000" dirty="0"/>
          </a:p>
          <a:p>
            <a:r>
              <a:rPr lang="en-US" sz="1000" dirty="0"/>
              <a:t>Hebrews 7:18, 19, “For on the one hand there is an annulling of the former commandment because of its weakness and </a:t>
            </a:r>
            <a:r>
              <a:rPr lang="en-US" sz="1000" dirty="0" err="1"/>
              <a:t>unprofitableness</a:t>
            </a:r>
            <a:r>
              <a:rPr lang="en-US" sz="1000" dirty="0"/>
              <a:t>, for the law made nothing perfect; on the other hand, there is the bringing in of a better hope, through which we draw near to God.”</a:t>
            </a:r>
          </a:p>
          <a:p>
            <a:endParaRPr lang="en-US" sz="1000" dirty="0"/>
          </a:p>
          <a:p>
            <a:r>
              <a:rPr lang="en-US" sz="1000" dirty="0"/>
              <a:t>Heb 8:8  Because finding fault with them, He says: "Behold, the days are coming, says the LORD, when I will make a new covenant with the house of Israel and with the house of Judah—</a:t>
            </a:r>
          </a:p>
          <a:p>
            <a:r>
              <a:rPr lang="en-US" sz="1000" dirty="0"/>
              <a:t>Heb 8:9  "not according to the covenant that I made with their fathers in the day when I took them by the hand to lead them out of the land of Egypt; because they did not continue in My covenant, and I disregarded them, says the LORD.</a:t>
            </a:r>
          </a:p>
          <a:p>
            <a:r>
              <a:rPr lang="en-US" sz="1000" dirty="0"/>
              <a:t>Heb 8:13  In that He says, "A new covenant," He has made the first obsolete. Now what is becoming obsolete and growing old is ready to vanish away.</a:t>
            </a:r>
          </a:p>
          <a:p>
            <a:r>
              <a:rPr lang="en-US" sz="1000" dirty="0"/>
              <a:t>Heb 10:9  then He said, "Behold, I have come to do Your will, O God." He takes away the first that He may establish the second."</a:t>
            </a:r>
          </a:p>
          <a:p>
            <a:endParaRPr lang="en-US" sz="1000" dirty="0"/>
          </a:p>
          <a:p>
            <a:r>
              <a:rPr lang="en-US" sz="1000" dirty="0"/>
              <a:t> It is because of the silence of God on allowing instrumental music that the church did not practice praise with such for the first 700 years after Christ.</a:t>
            </a:r>
          </a:p>
          <a:p>
            <a:endParaRPr lang="en-US" sz="1000" dirty="0"/>
          </a:p>
          <a:p>
            <a:r>
              <a:rPr lang="en-US" sz="1000" dirty="0"/>
              <a:t>Jas. 5:13, ". . .Is anyone cheerful? Let him sing psalms."</a:t>
            </a:r>
          </a:p>
          <a:p>
            <a:r>
              <a:rPr lang="en-US" sz="1000" dirty="0"/>
              <a:t>Heb. 2:12, "In the midst of the assembly I will sing praise to You."</a:t>
            </a:r>
          </a:p>
          <a:p>
            <a:r>
              <a:rPr lang="en-US" sz="1000" dirty="0"/>
              <a:t>Rom. 15:9, "For this reason I will confess to You among the Gentiles, And sing to Your name."</a:t>
            </a:r>
          </a:p>
          <a:p>
            <a:r>
              <a:rPr lang="en-US" sz="1000" dirty="0"/>
              <a:t>Col. 3:16, "Let the word of Christ dwell in you richly in all wisdom, teaching and admonishing one another in psalms and hymns and spiritual songs, singing with grace in your hearts to the Lord."</a:t>
            </a:r>
          </a:p>
          <a:p>
            <a:r>
              <a:rPr lang="en-US" sz="1000" dirty="0"/>
              <a:t>Matt. 26:30, "And when they had sung a hymn, they went out to the Mount of Olives.</a:t>
            </a:r>
          </a:p>
          <a:p>
            <a:r>
              <a:rPr lang="en-US" sz="1000" dirty="0"/>
              <a:t>1 Cor. 14:15, ". . .I will sing with the spirit, and I will also sing with the understanding."</a:t>
            </a:r>
          </a:p>
        </p:txBody>
      </p:sp>
      <p:sp>
        <p:nvSpPr>
          <p:cNvPr id="5" name="Date Placeholder 4"/>
          <p:cNvSpPr>
            <a:spLocks noGrp="1"/>
          </p:cNvSpPr>
          <p:nvPr>
            <p:ph type="dt" idx="10"/>
          </p:nvPr>
        </p:nvSpPr>
        <p:spPr/>
        <p:txBody>
          <a:bodyPr/>
          <a:lstStyle/>
          <a:p>
            <a:r>
              <a:rPr lang="en-US" smtClean="0"/>
              <a:t>Steven J. Wallace</a:t>
            </a:r>
            <a:endParaRPr lang="en-US"/>
          </a:p>
        </p:txBody>
      </p:sp>
      <p:sp>
        <p:nvSpPr>
          <p:cNvPr id="6" name="Footer Placeholder 5"/>
          <p:cNvSpPr>
            <a:spLocks noGrp="1"/>
          </p:cNvSpPr>
          <p:nvPr>
            <p:ph type="ftr" sz="quarter" idx="11"/>
          </p:nvPr>
        </p:nvSpPr>
        <p:spPr/>
        <p:txBody>
          <a:bodyPr/>
          <a:lstStyle/>
          <a:p>
            <a:r>
              <a:rPr lang="en-US" smtClean="0"/>
              <a:t>www.RevelationAndCreation.com</a:t>
            </a:r>
            <a:endParaRPr lang="en-US"/>
          </a:p>
        </p:txBody>
      </p:sp>
      <p:sp>
        <p:nvSpPr>
          <p:cNvPr id="8" name="Header Placeholder 7"/>
          <p:cNvSpPr>
            <a:spLocks noGrp="1"/>
          </p:cNvSpPr>
          <p:nvPr>
            <p:ph type="hdr" sz="quarter" idx="12"/>
          </p:nvPr>
        </p:nvSpPr>
        <p:spPr/>
        <p:txBody>
          <a:bodyPr/>
          <a:lstStyle/>
          <a:p>
            <a:r>
              <a:rPr lang="en-US" smtClean="0"/>
              <a:t>Marks of the New Testament Church</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DD3D66-F302-49E4-8D13-5314C25527C4}" type="slidenum">
              <a:rPr lang="en-US" smtClean="0"/>
              <a:pPr/>
              <a:t>13</a:t>
            </a:fld>
            <a:endParaRPr lang="en-US"/>
          </a:p>
        </p:txBody>
      </p:sp>
      <p:sp>
        <p:nvSpPr>
          <p:cNvPr id="5" name="Date Placeholder 4"/>
          <p:cNvSpPr>
            <a:spLocks noGrp="1"/>
          </p:cNvSpPr>
          <p:nvPr>
            <p:ph type="dt" idx="11"/>
          </p:nvPr>
        </p:nvSpPr>
        <p:spPr/>
        <p:txBody>
          <a:bodyPr/>
          <a:lstStyle/>
          <a:p>
            <a:r>
              <a:rPr lang="en-US" smtClean="0"/>
              <a:t>Steven J. Wallace</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Marks of the New Testament Church</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Marks of the New Testament Church</a:t>
            </a:r>
            <a:endParaRPr lang="en-US"/>
          </a:p>
        </p:txBody>
      </p:sp>
      <p:sp>
        <p:nvSpPr>
          <p:cNvPr id="5" name="Rectangle 3"/>
          <p:cNvSpPr>
            <a:spLocks noGrp="1" noChangeArrowheads="1"/>
          </p:cNvSpPr>
          <p:nvPr>
            <p:ph type="dt" idx="1"/>
          </p:nvPr>
        </p:nvSpPr>
        <p:spPr>
          <a:ln/>
        </p:spPr>
        <p:txBody>
          <a:bodyPr/>
          <a:lstStyle/>
          <a:p>
            <a:r>
              <a:rPr lang="en-US" smtClean="0"/>
              <a:t>Steven J. Wallace</a:t>
            </a:r>
            <a:endParaRPr lang="en-US"/>
          </a:p>
        </p:txBody>
      </p:sp>
      <p:sp>
        <p:nvSpPr>
          <p:cNvPr id="6" name="Rectangle 6"/>
          <p:cNvSpPr>
            <a:spLocks noGrp="1" noChangeArrowheads="1"/>
          </p:cNvSpPr>
          <p:nvPr>
            <p:ph type="ftr" sz="quarter" idx="4"/>
          </p:nvPr>
        </p:nvSpPr>
        <p:spPr>
          <a:ln/>
        </p:spPr>
        <p:txBody>
          <a:bodyPr/>
          <a:lstStyle/>
          <a:p>
            <a:r>
              <a:rPr lang="en-US" smtClean="0"/>
              <a:t>www.RevelationAndCreation.com</a:t>
            </a:r>
            <a:endParaRPr lang="en-US"/>
          </a:p>
        </p:txBody>
      </p:sp>
      <p:sp>
        <p:nvSpPr>
          <p:cNvPr id="7" name="Rectangle 7"/>
          <p:cNvSpPr>
            <a:spLocks noGrp="1" noChangeArrowheads="1"/>
          </p:cNvSpPr>
          <p:nvPr>
            <p:ph type="sldNum" sz="quarter" idx="5"/>
          </p:nvPr>
        </p:nvSpPr>
        <p:spPr>
          <a:ln/>
        </p:spPr>
        <p:txBody>
          <a:bodyPr/>
          <a:lstStyle/>
          <a:p>
            <a:fld id="{004EC574-DDD5-4B88-BA53-5F8FE3032651}" type="slidenum">
              <a:rPr lang="en-US"/>
              <a:pPr/>
              <a:t>14</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dirty="0" smtClean="0"/>
              <a:t>Autonomous – without outside</a:t>
            </a:r>
            <a:r>
              <a:rPr lang="en-US" baseline="0" dirty="0" smtClean="0"/>
              <a:t> control and having the right to act independently, self-governing; the etymology is auto (self) +</a:t>
            </a:r>
            <a:r>
              <a:rPr lang="en-US" baseline="0" dirty="0" err="1" smtClean="0"/>
              <a:t>nomos</a:t>
            </a:r>
            <a:r>
              <a:rPr lang="en-US" baseline="0" dirty="0" smtClean="0"/>
              <a:t> (law) =self law.</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07950" y="107950"/>
            <a:ext cx="8928100" cy="6642100"/>
            <a:chOff x="68" y="68"/>
            <a:chExt cx="5624" cy="4184"/>
          </a:xfrm>
        </p:grpSpPr>
        <p:sp>
          <p:nvSpPr>
            <p:cNvPr id="5123" name="Rectangle 3"/>
            <p:cNvSpPr>
              <a:spLocks noChangeArrowheads="1"/>
            </p:cNvSpPr>
            <p:nvPr/>
          </p:nvSpPr>
          <p:spPr bwMode="ltGray">
            <a:xfrm>
              <a:off x="68" y="68"/>
              <a:ext cx="5624" cy="418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5124" name="Rectangle 4"/>
            <p:cNvSpPr>
              <a:spLocks noChangeArrowheads="1"/>
            </p:cNvSpPr>
            <p:nvPr/>
          </p:nvSpPr>
          <p:spPr bwMode="ltGray">
            <a:xfrm>
              <a:off x="151" y="140"/>
              <a:ext cx="5469" cy="4056"/>
            </a:xfrm>
            <a:prstGeom prst="rect">
              <a:avLst/>
            </a:prstGeom>
            <a:gradFill rotWithShape="0">
              <a:gsLst>
                <a:gs pos="0">
                  <a:schemeClr val="bg1"/>
                </a:gs>
                <a:gs pos="50000">
                  <a:schemeClr val="folHlink"/>
                </a:gs>
                <a:gs pos="100000">
                  <a:schemeClr val="bg1"/>
                </a:gs>
              </a:gsLst>
              <a:lin ang="5400000" scaled="1"/>
            </a:gradFill>
            <a:ln w="12700">
              <a:solidFill>
                <a:schemeClr val="folHlink"/>
              </a:solidFill>
              <a:miter lim="800000"/>
              <a:headEnd/>
              <a:tailEnd/>
            </a:ln>
            <a:effectLst/>
          </p:spPr>
          <p:txBody>
            <a:bodyPr wrap="none" anchor="ctr"/>
            <a:lstStyle/>
            <a:p>
              <a:endParaRPr lang="en-US"/>
            </a:p>
          </p:txBody>
        </p:sp>
        <p:sp>
          <p:nvSpPr>
            <p:cNvPr id="5125" name="Rectangle 5"/>
            <p:cNvSpPr>
              <a:spLocks noChangeArrowheads="1"/>
            </p:cNvSpPr>
            <p:nvPr/>
          </p:nvSpPr>
          <p:spPr bwMode="ltGray">
            <a:xfrm>
              <a:off x="191" y="188"/>
              <a:ext cx="5377" cy="394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5126" name="Rectangle 6"/>
            <p:cNvSpPr>
              <a:spLocks noChangeArrowheads="1"/>
            </p:cNvSpPr>
            <p:nvPr/>
          </p:nvSpPr>
          <p:spPr bwMode="white">
            <a:xfrm>
              <a:off x="272" y="272"/>
              <a:ext cx="5216" cy="3776"/>
            </a:xfrm>
            <a:prstGeom prst="rect">
              <a:avLst/>
            </a:prstGeom>
            <a:gradFill rotWithShape="0">
              <a:gsLst>
                <a:gs pos="0">
                  <a:schemeClr val="bg2"/>
                </a:gs>
                <a:gs pos="100000">
                  <a:schemeClr val="bg1"/>
                </a:gs>
              </a:gsLst>
              <a:lin ang="5400000" scaled="1"/>
            </a:gradFill>
            <a:ln w="12700">
              <a:solidFill>
                <a:schemeClr val="folHlink"/>
              </a:solidFill>
              <a:miter lim="800000"/>
              <a:headEnd/>
              <a:tailEnd/>
            </a:ln>
            <a:effectLst/>
          </p:spPr>
          <p:txBody>
            <a:bodyPr wrap="none" anchor="ctr"/>
            <a:lstStyle/>
            <a:p>
              <a:endParaRPr lang="en-US"/>
            </a:p>
          </p:txBody>
        </p:sp>
      </p:grpSp>
      <p:sp>
        <p:nvSpPr>
          <p:cNvPr id="5127" name="Rectangle 7"/>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512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129" name="Rectangle 9"/>
          <p:cNvSpPr>
            <a:spLocks noGrp="1" noChangeArrowheads="1"/>
          </p:cNvSpPr>
          <p:nvPr>
            <p:ph type="dt" sz="quarter" idx="2"/>
          </p:nvPr>
        </p:nvSpPr>
        <p:spPr/>
        <p:txBody>
          <a:bodyPr/>
          <a:lstStyle>
            <a:lvl1pPr>
              <a:defRPr/>
            </a:lvl1pPr>
          </a:lstStyle>
          <a:p>
            <a:fld id="{A7EB7E41-2C69-413E-A968-22154E1EF886}" type="datetime1">
              <a:rPr lang="en-US" smtClean="0"/>
              <a:pPr/>
              <a:t>11/20/2007</a:t>
            </a:fld>
            <a:endParaRPr lang="en-US"/>
          </a:p>
        </p:txBody>
      </p:sp>
      <p:sp>
        <p:nvSpPr>
          <p:cNvPr id="5130" name="Rectangle 10"/>
          <p:cNvSpPr>
            <a:spLocks noGrp="1" noChangeArrowheads="1"/>
          </p:cNvSpPr>
          <p:nvPr>
            <p:ph type="ftr" sz="quarter" idx="3"/>
          </p:nvPr>
        </p:nvSpPr>
        <p:spPr/>
        <p:txBody>
          <a:bodyPr/>
          <a:lstStyle>
            <a:lvl1pPr>
              <a:defRPr/>
            </a:lvl1pPr>
          </a:lstStyle>
          <a:p>
            <a:endParaRPr lang="en-US"/>
          </a:p>
        </p:txBody>
      </p:sp>
      <p:sp>
        <p:nvSpPr>
          <p:cNvPr id="5131" name="Rectangle 11"/>
          <p:cNvSpPr>
            <a:spLocks noGrp="1" noChangeArrowheads="1"/>
          </p:cNvSpPr>
          <p:nvPr>
            <p:ph type="sldNum" sz="quarter" idx="4"/>
          </p:nvPr>
        </p:nvSpPr>
        <p:spPr/>
        <p:txBody>
          <a:bodyPr/>
          <a:lstStyle>
            <a:lvl1pPr>
              <a:defRPr/>
            </a:lvl1pPr>
          </a:lstStyle>
          <a:p>
            <a:fld id="{13D5AC37-6E6F-4457-9BB0-E1FA1399E59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46EA1F-2553-4836-A37C-7D6B8E26FEF8}"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55E71-C7BF-4AB0-B537-CDCC3B1D05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6027A2-2077-402D-A11A-95C4F4AE15AA}"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B6628B-ABE8-46F7-A895-581A4DF5233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07950" y="107950"/>
            <a:ext cx="8928100" cy="6642100"/>
            <a:chOff x="68" y="68"/>
            <a:chExt cx="5624" cy="4184"/>
          </a:xfrm>
        </p:grpSpPr>
        <p:sp>
          <p:nvSpPr>
            <p:cNvPr id="13315" name="Rectangle 3"/>
            <p:cNvSpPr>
              <a:spLocks noChangeArrowheads="1"/>
            </p:cNvSpPr>
            <p:nvPr/>
          </p:nvSpPr>
          <p:spPr bwMode="ltGray">
            <a:xfrm>
              <a:off x="68" y="68"/>
              <a:ext cx="5624" cy="418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3316" name="Rectangle 4"/>
            <p:cNvSpPr>
              <a:spLocks noChangeArrowheads="1"/>
            </p:cNvSpPr>
            <p:nvPr/>
          </p:nvSpPr>
          <p:spPr bwMode="ltGray">
            <a:xfrm>
              <a:off x="151" y="140"/>
              <a:ext cx="5469" cy="4056"/>
            </a:xfrm>
            <a:prstGeom prst="rect">
              <a:avLst/>
            </a:prstGeom>
            <a:gradFill rotWithShape="0">
              <a:gsLst>
                <a:gs pos="0">
                  <a:schemeClr val="bg1"/>
                </a:gs>
                <a:gs pos="50000">
                  <a:schemeClr val="folHlink"/>
                </a:gs>
                <a:gs pos="100000">
                  <a:schemeClr val="bg1"/>
                </a:gs>
              </a:gsLst>
              <a:lin ang="5400000" scaled="1"/>
            </a:gradFill>
            <a:ln w="12700">
              <a:solidFill>
                <a:schemeClr val="folHlink"/>
              </a:solidFill>
              <a:miter lim="800000"/>
              <a:headEnd/>
              <a:tailEnd/>
            </a:ln>
            <a:effectLst/>
          </p:spPr>
          <p:txBody>
            <a:bodyPr wrap="none" anchor="ctr"/>
            <a:lstStyle/>
            <a:p>
              <a:endParaRPr lang="en-US"/>
            </a:p>
          </p:txBody>
        </p:sp>
        <p:sp>
          <p:nvSpPr>
            <p:cNvPr id="13317" name="Rectangle 5"/>
            <p:cNvSpPr>
              <a:spLocks noChangeArrowheads="1"/>
            </p:cNvSpPr>
            <p:nvPr/>
          </p:nvSpPr>
          <p:spPr bwMode="ltGray">
            <a:xfrm>
              <a:off x="191" y="188"/>
              <a:ext cx="5377" cy="394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3318" name="Rectangle 6"/>
            <p:cNvSpPr>
              <a:spLocks noChangeArrowheads="1"/>
            </p:cNvSpPr>
            <p:nvPr/>
          </p:nvSpPr>
          <p:spPr bwMode="white">
            <a:xfrm>
              <a:off x="272" y="272"/>
              <a:ext cx="5216" cy="3776"/>
            </a:xfrm>
            <a:prstGeom prst="rect">
              <a:avLst/>
            </a:prstGeom>
            <a:gradFill rotWithShape="0">
              <a:gsLst>
                <a:gs pos="0">
                  <a:schemeClr val="bg2"/>
                </a:gs>
                <a:gs pos="100000">
                  <a:schemeClr val="bg1"/>
                </a:gs>
              </a:gsLst>
              <a:lin ang="5400000" scaled="1"/>
            </a:gradFill>
            <a:ln w="12700">
              <a:solidFill>
                <a:schemeClr val="folHlink"/>
              </a:solidFill>
              <a:miter lim="800000"/>
              <a:headEnd/>
              <a:tailEnd/>
            </a:ln>
            <a:effectLst/>
          </p:spPr>
          <p:txBody>
            <a:bodyPr wrap="none" anchor="ctr"/>
            <a:lstStyle/>
            <a:p>
              <a:endParaRPr lang="en-US"/>
            </a:p>
          </p:txBody>
        </p:sp>
      </p:grpSp>
      <p:sp>
        <p:nvSpPr>
          <p:cNvPr id="13319" name="Rectangle 7"/>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3320"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321" name="Rectangle 9"/>
          <p:cNvSpPr>
            <a:spLocks noGrp="1" noChangeArrowheads="1"/>
          </p:cNvSpPr>
          <p:nvPr>
            <p:ph type="dt" sz="quarter" idx="2"/>
          </p:nvPr>
        </p:nvSpPr>
        <p:spPr/>
        <p:txBody>
          <a:bodyPr/>
          <a:lstStyle>
            <a:lvl1pPr>
              <a:defRPr/>
            </a:lvl1pPr>
          </a:lstStyle>
          <a:p>
            <a:fld id="{3DF5AA9A-CB9B-4251-9F6E-8F9AEC168868}" type="datetime1">
              <a:rPr lang="en-US" smtClean="0"/>
              <a:pPr/>
              <a:t>11/20/2007</a:t>
            </a:fld>
            <a:endParaRPr lang="en-US"/>
          </a:p>
        </p:txBody>
      </p:sp>
      <p:sp>
        <p:nvSpPr>
          <p:cNvPr id="13322" name="Rectangle 10"/>
          <p:cNvSpPr>
            <a:spLocks noGrp="1" noChangeArrowheads="1"/>
          </p:cNvSpPr>
          <p:nvPr>
            <p:ph type="ftr" sz="quarter" idx="3"/>
          </p:nvPr>
        </p:nvSpPr>
        <p:spPr/>
        <p:txBody>
          <a:bodyPr/>
          <a:lstStyle>
            <a:lvl1pPr>
              <a:defRPr/>
            </a:lvl1pPr>
          </a:lstStyle>
          <a:p>
            <a:endParaRPr lang="en-US"/>
          </a:p>
        </p:txBody>
      </p:sp>
      <p:sp>
        <p:nvSpPr>
          <p:cNvPr id="13323" name="Rectangle 11"/>
          <p:cNvSpPr>
            <a:spLocks noGrp="1" noChangeArrowheads="1"/>
          </p:cNvSpPr>
          <p:nvPr>
            <p:ph type="sldNum" sz="quarter" idx="4"/>
          </p:nvPr>
        </p:nvSpPr>
        <p:spPr/>
        <p:txBody>
          <a:bodyPr/>
          <a:lstStyle>
            <a:lvl1pPr>
              <a:defRPr/>
            </a:lvl1pPr>
          </a:lstStyle>
          <a:p>
            <a:fld id="{92FB2374-B24F-4899-8587-CD73D62F34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B211683-DB9B-42B2-BEC5-AB33EE5147D3}"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B1B26C-7BDD-4FC8-A1D5-1E73F302D89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8A87523-0814-46A4-8F89-21086A8374E6}"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B0BC5B-119F-4132-ACEF-67FE70DF5E9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115425-B8FF-49A5-8663-94303592AA10}" type="datetime1">
              <a:rPr lang="en-US" smtClean="0"/>
              <a:pPr/>
              <a:t>11/20/2007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768ED9-9DFB-4E09-8419-A4C7C0D3E51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BF33AD2-6BE2-4988-9586-7FE8E41C941C}" type="datetime1">
              <a:rPr lang="en-US" smtClean="0"/>
              <a:pPr/>
              <a:t>11/20/2007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86DA2C-1491-467C-B071-60EF73B9EB0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0F4174F-76A8-44A9-988F-A59FF180303B}" type="datetime1">
              <a:rPr lang="en-US" smtClean="0"/>
              <a:pPr/>
              <a:t>11/20/2007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E49C33-20EA-4BF3-9950-FB03699550E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59547F-FF1B-4FA7-9E67-A94EE5050DB7}" type="datetime1">
              <a:rPr lang="en-US" smtClean="0"/>
              <a:pPr/>
              <a:t>11/20/2007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969E784-D412-47AA-ACA9-B9BCB18DC5F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72BE806-4A17-400C-89BE-5605B7A6A02B}" type="datetime1">
              <a:rPr lang="en-US" smtClean="0"/>
              <a:pPr/>
              <a:t>11/20/2007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EAEB67-F4DE-4574-9718-D9E8D57B87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AB699B-3185-45DF-B0F0-64D7526E92A6}"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0DA3F2-37B8-47F1-B710-F97D9C5D169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033481C-47CF-429C-B21E-0CAFA8C70EB0}" type="datetime1">
              <a:rPr lang="en-US" smtClean="0"/>
              <a:pPr/>
              <a:t>11/20/2007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C08B0B-9365-4CCC-B657-E279A0DED76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3171908-431D-4D28-9981-A7C1DCC1B2AE}"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2CBA24-6C4F-4381-91CC-C216E466705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A153BD-B159-4338-BCE1-24B923604B04}"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366363-DC59-4C32-9793-2DD998A7E10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9E3C0AAC-64B5-4B7B-B85D-A213BF7A4AC5}" type="datetime1">
              <a:rPr lang="en-US" smtClean="0"/>
              <a:pPr/>
              <a:t>11/20/2007</a:t>
            </a:fld>
            <a:endParaRPr lang="en-US"/>
          </a:p>
        </p:txBody>
      </p:sp>
      <p:sp>
        <p:nvSpPr>
          <p:cNvPr id="9" name="Rectangle 14"/>
          <p:cNvSpPr>
            <a:spLocks noGrp="1"/>
          </p:cNvSpPr>
          <p:nvPr>
            <p:ph type="sldNum" sz="quarter" idx="11"/>
          </p:nvPr>
        </p:nvSpPr>
        <p:spPr/>
        <p:txBody>
          <a:bodyPr/>
          <a:lstStyle>
            <a:lvl1pPr>
              <a:defRPr lang="en-US" smtClean="0"/>
            </a:lvl1pPr>
          </a:lstStyle>
          <a:p>
            <a:fld id="{030C1E83-65C1-4FC3-AAED-B7B64B54378F}"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0038A939-3EA4-4B2A-B32B-051894C44EF5}" type="datetime1">
              <a:rPr lang="en-US" smtClean="0"/>
              <a:pPr/>
              <a:t>11/20/2007</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ED6312AE-473D-4346-A767-3933C75D0BA5}" type="datetime1">
              <a:rPr lang="en-US" smtClean="0"/>
              <a:pPr/>
              <a:t>11/20/2007</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FF1995D1-E0B7-47F9-A811-FC635CF7D859}" type="datetime1">
              <a:rPr lang="en-US" smtClean="0"/>
              <a:pPr/>
              <a:t>11/20/2007</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4703E7E9-0D88-44A2-84FA-2B92A3657D5C}" type="datetime1">
              <a:rPr lang="en-US" smtClean="0"/>
              <a:pPr/>
              <a:t>11/20/2007</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825B503B-DB6D-42DC-839B-601E2F0CBC7E}" type="datetime1">
              <a:rPr lang="en-US" smtClean="0"/>
              <a:pPr/>
              <a:t>11/20/2007</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15A8EAA2-869B-4D4F-A812-9975D829ACAA}" type="datetime1">
              <a:rPr lang="en-US" smtClean="0"/>
              <a:pPr/>
              <a:t>11/20/2007</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D09627-D237-44DA-9687-E0AA797D993D}" type="datetime1">
              <a:rPr lang="en-US" smtClean="0"/>
              <a:pPr/>
              <a:t>11/20/2007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491464-13F5-4BE0-9212-5A7EEADE1EB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22257F86-CC01-457C-A8E6-358909E1489E}" type="datetime1">
              <a:rPr lang="en-US" smtClean="0"/>
              <a:pPr/>
              <a:t>11/20/2007</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7D0F3559-CCAD-4816-9C58-DCFD784F8AE7}" type="datetime1">
              <a:rPr lang="en-US" smtClean="0"/>
              <a:pPr/>
              <a:t>11/20/2007</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C3188-541F-4D11-B6A4-EBDC1D043701}"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7548C-E533-422F-8723-CCB5B876EA0F}"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724472C-2A91-4DAB-B95C-04EF2A34D9C8}" type="datetime1">
              <a:rPr lang="en-US" smtClean="0"/>
              <a:pPr/>
              <a:t>11/20/2007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30C1E83-65C1-4FC3-AAED-B7B64B5437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3F8747-A514-48D1-839F-6A1AB193B5AF}"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FD4F9-5B2B-4A8D-BEA4-913DA353D3D9}"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904CA0-B627-4D93-9C3C-62B5BF33EE08}" type="datetime1">
              <a:rPr lang="en-US" smtClean="0"/>
              <a:pPr/>
              <a:t>11/20/2007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185FA1-CE3C-46EF-A9C0-771E22B95510}" type="datetime1">
              <a:rPr lang="en-US" smtClean="0"/>
              <a:pPr/>
              <a:t>11/20/2007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F0E155-A0E4-4E54-9DDD-A62386103FB7}" type="datetime1">
              <a:rPr lang="en-US" smtClean="0"/>
              <a:pPr/>
              <a:t>11/20/2007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6B08CE4-3CD1-43BC-94C9-D97B34D49F7F}" type="datetime1">
              <a:rPr lang="en-US" smtClean="0"/>
              <a:pPr/>
              <a:t>11/20/2007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6CAD0C-7287-406D-9AA8-B04D897A387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4B01-65DA-4946-A4C4-B8D82E391417}" type="datetime1">
              <a:rPr lang="en-US" smtClean="0"/>
              <a:pPr/>
              <a:t>11/20/2007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155F85-D89C-4D28-8A6C-6C8E08220BF8}" type="datetime1">
              <a:rPr lang="en-US" smtClean="0"/>
              <a:pPr/>
              <a:t>11/20/2007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0EAC62-C24D-417A-AF4A-A09D95CFE4DB}" type="datetime1">
              <a:rPr lang="en-US" smtClean="0"/>
              <a:pPr/>
              <a:t>11/20/2007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0C1E83-65C1-4FC3-AAED-B7B64B54378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407625-FC02-4D63-B28A-0CEADAF1A290}"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526026-B0CB-443A-973A-21D11BC5A288}"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2D599D-45D6-486A-B721-EFB0C8C616BD}"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BEE5E-27EE-4AF6-A2F7-98A9CFE60AEC}"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49906-453A-487D-994D-F9387AEEBF5E}"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598E8-D1B4-4102-9693-419862AEE7A1}" type="datetime1">
              <a:rPr lang="en-US" smtClean="0"/>
              <a:pPr/>
              <a:t>11/20/2007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7D08C-1B52-41E2-9308-7B2EB1C2B64D}" type="datetime1">
              <a:rPr lang="en-US" smtClean="0"/>
              <a:pPr/>
              <a:t>11/20/2007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31FCA63-98AD-4569-8098-CCD1B7813920}" type="datetime1">
              <a:rPr lang="en-US" smtClean="0"/>
              <a:pPr/>
              <a:t>11/20/2007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4C9B44-5870-4363-95C9-DAC2B3A39643}"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7450F-34D8-4207-AC6A-F0FAC175EDF2}" type="datetime1">
              <a:rPr lang="en-US" smtClean="0"/>
              <a:pPr/>
              <a:t>11/20/2007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DA24-DE75-44FA-8FD3-E4A84ABF1A86}" type="datetime1">
              <a:rPr lang="en-US" smtClean="0"/>
              <a:pPr/>
              <a:t>11/20/2007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4041D-FC1C-4446-BC09-53E28F867909}" type="datetime1">
              <a:rPr lang="en-US" smtClean="0"/>
              <a:pPr/>
              <a:t>11/20/2007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53B16-7BD6-45A2-A7A4-9DCDAC9BBF10}" type="datetime1">
              <a:rPr lang="en-US" smtClean="0"/>
              <a:pPr/>
              <a:t>11/20/2007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9BBEC-980A-4377-94A8-96E79B89127A}"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B23C9-D5C3-4BB1-9BCB-347A5DE8091A}" type="datetime1">
              <a:rPr lang="en-US" smtClean="0"/>
              <a:pPr/>
              <a:t>11/20/2007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1E83-65C1-4FC3-AAED-B7B64B5437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447159B-430D-4701-8A4F-3F38F314DB03}" type="datetime1">
              <a:rPr lang="en-US" smtClean="0"/>
              <a:pPr/>
              <a:t>11/20/2007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13B951-1BDC-456C-9596-2A717BF518E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9E9511A-3052-4556-8936-2282EEAD830E}" type="datetime1">
              <a:rPr lang="en-US" smtClean="0"/>
              <a:pPr/>
              <a:t>11/20/2007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4B0462-23CB-4814-8AF1-FC97A91D0AD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ABA05A-9CEC-42D2-B893-D598DDFDC954}" type="datetime1">
              <a:rPr lang="en-US" smtClean="0"/>
              <a:pPr/>
              <a:t>11/20/2007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02AA9B-5EAB-4621-8881-DC779B06C80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071F79F-E24F-4F93-B6D9-B0A427B7980A}" type="datetime1">
              <a:rPr lang="en-US" smtClean="0"/>
              <a:pPr/>
              <a:t>11/20/2007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41BA59-5928-43D1-89BF-49E5AF88E54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07950" y="107950"/>
            <a:ext cx="8928100" cy="6642100"/>
            <a:chOff x="68" y="68"/>
            <a:chExt cx="5624" cy="4184"/>
          </a:xfrm>
        </p:grpSpPr>
        <p:sp>
          <p:nvSpPr>
            <p:cNvPr id="4099" name="Rectangle 3"/>
            <p:cNvSpPr>
              <a:spLocks noChangeArrowheads="1"/>
            </p:cNvSpPr>
            <p:nvPr/>
          </p:nvSpPr>
          <p:spPr bwMode="ltGray">
            <a:xfrm>
              <a:off x="68" y="68"/>
              <a:ext cx="5624" cy="418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4100" name="Rectangle 4"/>
            <p:cNvSpPr>
              <a:spLocks noChangeArrowheads="1"/>
            </p:cNvSpPr>
            <p:nvPr/>
          </p:nvSpPr>
          <p:spPr bwMode="ltGray">
            <a:xfrm>
              <a:off x="151" y="140"/>
              <a:ext cx="5469" cy="4056"/>
            </a:xfrm>
            <a:prstGeom prst="rect">
              <a:avLst/>
            </a:prstGeom>
            <a:gradFill rotWithShape="0">
              <a:gsLst>
                <a:gs pos="0">
                  <a:schemeClr val="bg1"/>
                </a:gs>
                <a:gs pos="50000">
                  <a:schemeClr val="folHlink"/>
                </a:gs>
                <a:gs pos="100000">
                  <a:schemeClr val="bg1"/>
                </a:gs>
              </a:gsLst>
              <a:lin ang="5400000" scaled="1"/>
            </a:gradFill>
            <a:ln w="12700">
              <a:solidFill>
                <a:schemeClr val="folHlink"/>
              </a:solidFill>
              <a:miter lim="800000"/>
              <a:headEnd/>
              <a:tailEnd/>
            </a:ln>
            <a:effectLst/>
          </p:spPr>
          <p:txBody>
            <a:bodyPr wrap="none" anchor="ctr"/>
            <a:lstStyle/>
            <a:p>
              <a:endParaRPr lang="en-US"/>
            </a:p>
          </p:txBody>
        </p:sp>
        <p:sp>
          <p:nvSpPr>
            <p:cNvPr id="4101" name="Rectangle 5"/>
            <p:cNvSpPr>
              <a:spLocks noChangeArrowheads="1"/>
            </p:cNvSpPr>
            <p:nvPr/>
          </p:nvSpPr>
          <p:spPr bwMode="ltGray">
            <a:xfrm>
              <a:off x="191" y="188"/>
              <a:ext cx="5377" cy="394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4102" name="Rectangle 6"/>
            <p:cNvSpPr>
              <a:spLocks noChangeArrowheads="1"/>
            </p:cNvSpPr>
            <p:nvPr/>
          </p:nvSpPr>
          <p:spPr bwMode="white">
            <a:xfrm>
              <a:off x="272" y="272"/>
              <a:ext cx="5216" cy="3776"/>
            </a:xfrm>
            <a:prstGeom prst="rect">
              <a:avLst/>
            </a:prstGeom>
            <a:gradFill rotWithShape="0">
              <a:gsLst>
                <a:gs pos="0">
                  <a:schemeClr val="bg2"/>
                </a:gs>
                <a:gs pos="100000">
                  <a:schemeClr val="bg1"/>
                </a:gs>
              </a:gsLst>
              <a:lin ang="5400000" scaled="1"/>
            </a:gradFill>
            <a:ln w="12700">
              <a:solidFill>
                <a:schemeClr val="folHlink"/>
              </a:solidFill>
              <a:miter lim="800000"/>
              <a:headEnd/>
              <a:tailEnd/>
            </a:ln>
            <a:effectLst/>
          </p:spPr>
          <p:txBody>
            <a:bodyPr wrap="none" anchor="ctr"/>
            <a:lstStyle/>
            <a:p>
              <a:endParaRPr lang="en-US"/>
            </a:p>
          </p:txBody>
        </p:sp>
      </p:grpSp>
      <p:sp>
        <p:nvSpPr>
          <p:cNvPr id="4103" name="Rectangle 7"/>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4" name="Rectangle 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dt" sz="half" idx="2"/>
          </p:nvPr>
        </p:nvSpPr>
        <p:spPr bwMode="auto">
          <a:xfrm>
            <a:off x="685800" y="60960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fld id="{E14DA19C-CF95-40FC-B3B9-5E11C06D7C40}" type="datetime1">
              <a:rPr lang="en-US" smtClean="0"/>
              <a:pPr/>
              <a:t>11/20/2007</a:t>
            </a:fld>
            <a:endParaRPr lang="en-US"/>
          </a:p>
        </p:txBody>
      </p:sp>
      <p:sp>
        <p:nvSpPr>
          <p:cNvPr id="4106" name="Rectangle 10"/>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4107" name="Rectangle 11"/>
          <p:cNvSpPr>
            <a:spLocks noGrp="1" noChangeArrowheads="1"/>
          </p:cNvSpPr>
          <p:nvPr>
            <p:ph type="sldNum" sz="quarter" idx="4"/>
          </p:nvPr>
        </p:nvSpPr>
        <p:spPr bwMode="auto">
          <a:xfrm>
            <a:off x="6553200" y="60960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57BC5D1E-B9B4-4F3B-9E95-7A6463A9E9A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07950" y="107950"/>
            <a:ext cx="8928100" cy="6642100"/>
            <a:chOff x="68" y="68"/>
            <a:chExt cx="5624" cy="4184"/>
          </a:xfrm>
        </p:grpSpPr>
        <p:sp>
          <p:nvSpPr>
            <p:cNvPr id="12291" name="Rectangle 3"/>
            <p:cNvSpPr>
              <a:spLocks noChangeArrowheads="1"/>
            </p:cNvSpPr>
            <p:nvPr/>
          </p:nvSpPr>
          <p:spPr bwMode="ltGray">
            <a:xfrm>
              <a:off x="68" y="68"/>
              <a:ext cx="5624" cy="418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2292" name="Rectangle 4"/>
            <p:cNvSpPr>
              <a:spLocks noChangeArrowheads="1"/>
            </p:cNvSpPr>
            <p:nvPr/>
          </p:nvSpPr>
          <p:spPr bwMode="ltGray">
            <a:xfrm>
              <a:off x="151" y="140"/>
              <a:ext cx="5469" cy="4056"/>
            </a:xfrm>
            <a:prstGeom prst="rect">
              <a:avLst/>
            </a:prstGeom>
            <a:gradFill rotWithShape="0">
              <a:gsLst>
                <a:gs pos="0">
                  <a:schemeClr val="bg1"/>
                </a:gs>
                <a:gs pos="50000">
                  <a:schemeClr val="folHlink"/>
                </a:gs>
                <a:gs pos="100000">
                  <a:schemeClr val="bg1"/>
                </a:gs>
              </a:gsLst>
              <a:lin ang="5400000" scaled="1"/>
            </a:gradFill>
            <a:ln w="12700">
              <a:solidFill>
                <a:schemeClr val="folHlink"/>
              </a:solidFill>
              <a:miter lim="800000"/>
              <a:headEnd/>
              <a:tailEnd/>
            </a:ln>
            <a:effectLst/>
          </p:spPr>
          <p:txBody>
            <a:bodyPr wrap="none" anchor="ctr"/>
            <a:lstStyle/>
            <a:p>
              <a:endParaRPr lang="en-US"/>
            </a:p>
          </p:txBody>
        </p:sp>
        <p:sp>
          <p:nvSpPr>
            <p:cNvPr id="12293" name="Rectangle 5"/>
            <p:cNvSpPr>
              <a:spLocks noChangeArrowheads="1"/>
            </p:cNvSpPr>
            <p:nvPr/>
          </p:nvSpPr>
          <p:spPr bwMode="ltGray">
            <a:xfrm>
              <a:off x="191" y="188"/>
              <a:ext cx="5377" cy="3944"/>
            </a:xfrm>
            <a:prstGeom prst="rect">
              <a:avLst/>
            </a:prstGeom>
            <a:gradFill rotWithShape="0">
              <a:gsLst>
                <a:gs pos="0">
                  <a:schemeClr val="folHlink"/>
                </a:gs>
                <a:gs pos="50000">
                  <a:schemeClr val="bg1"/>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2294" name="Rectangle 6"/>
            <p:cNvSpPr>
              <a:spLocks noChangeArrowheads="1"/>
            </p:cNvSpPr>
            <p:nvPr/>
          </p:nvSpPr>
          <p:spPr bwMode="white">
            <a:xfrm>
              <a:off x="272" y="272"/>
              <a:ext cx="5216" cy="3776"/>
            </a:xfrm>
            <a:prstGeom prst="rect">
              <a:avLst/>
            </a:prstGeom>
            <a:gradFill rotWithShape="0">
              <a:gsLst>
                <a:gs pos="0">
                  <a:schemeClr val="bg2"/>
                </a:gs>
                <a:gs pos="100000">
                  <a:schemeClr val="bg1"/>
                </a:gs>
              </a:gsLst>
              <a:lin ang="5400000" scaled="1"/>
            </a:gradFill>
            <a:ln w="12700">
              <a:solidFill>
                <a:schemeClr val="folHlink"/>
              </a:solidFill>
              <a:miter lim="800000"/>
              <a:headEnd/>
              <a:tailEnd/>
            </a:ln>
            <a:effectLst/>
          </p:spPr>
          <p:txBody>
            <a:bodyPr wrap="none" anchor="ctr"/>
            <a:lstStyle/>
            <a:p>
              <a:endParaRPr lang="en-US"/>
            </a:p>
          </p:txBody>
        </p:sp>
      </p:grpSp>
      <p:sp>
        <p:nvSpPr>
          <p:cNvPr id="12295" name="Rectangle 7"/>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2296" name="Rectangle 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7" name="Rectangle 9"/>
          <p:cNvSpPr>
            <a:spLocks noGrp="1" noChangeArrowheads="1"/>
          </p:cNvSpPr>
          <p:nvPr>
            <p:ph type="dt" sz="half" idx="2"/>
          </p:nvPr>
        </p:nvSpPr>
        <p:spPr bwMode="auto">
          <a:xfrm>
            <a:off x="685800" y="60960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fld id="{5E4F8A1E-797B-40E6-8640-E43075F8B74C}" type="datetime1">
              <a:rPr lang="en-US" smtClean="0"/>
              <a:pPr/>
              <a:t>11/20/2007</a:t>
            </a:fld>
            <a:endParaRPr lang="en-US"/>
          </a:p>
        </p:txBody>
      </p:sp>
      <p:sp>
        <p:nvSpPr>
          <p:cNvPr id="12298" name="Rectangle 10"/>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2299" name="Rectangle 11"/>
          <p:cNvSpPr>
            <a:spLocks noGrp="1" noChangeArrowheads="1"/>
          </p:cNvSpPr>
          <p:nvPr>
            <p:ph type="sldNum" sz="quarter" idx="4"/>
          </p:nvPr>
        </p:nvSpPr>
        <p:spPr bwMode="auto">
          <a:xfrm>
            <a:off x="6553200" y="60960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1E82CA8D-8EB0-459E-A8E9-BF7781E957B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800">
          <a:solidFill>
            <a:schemeClr val="tx1"/>
          </a:solidFill>
          <a:latin typeface="+mn-lt"/>
        </a:defRPr>
      </a:lvl2pPr>
      <a:lvl3pPr marL="1143000" indent="-228600" algn="l" rtl="0" fontAlgn="base">
        <a:spcBef>
          <a:spcPct val="20000"/>
        </a:spcBef>
        <a:spcAft>
          <a:spcPct val="0"/>
        </a:spcAft>
        <a:buClr>
          <a:schemeClr val="accent2"/>
        </a:buClr>
        <a:buChar char="•"/>
        <a:defRPr sz="2400">
          <a:solidFill>
            <a:schemeClr val="tx1"/>
          </a:solidFill>
          <a:latin typeface="+mn-lt"/>
        </a:defRPr>
      </a:lvl3pPr>
      <a:lvl4pPr marL="1600200" indent="-228600" algn="l" rtl="0" fontAlgn="base">
        <a:spcBef>
          <a:spcPct val="20000"/>
        </a:spcBef>
        <a:spcAft>
          <a:spcPct val="0"/>
        </a:spcAft>
        <a:buClr>
          <a:schemeClr val="accent2"/>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075FF011-3DB3-475E-B841-7730A9C5FB2A}" type="datetime1">
              <a:rPr lang="en-US" smtClean="0"/>
              <a:pPr/>
              <a:t>11/20/2007</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030C1E83-65C1-4FC3-AAED-B7B64B5437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8C8664-06B2-47A9-8B6C-3E7AB852D3BB}" type="datetime1">
              <a:rPr lang="en-US" smtClean="0"/>
              <a:pPr/>
              <a:t>11/20/2007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0C1E83-65C1-4FC3-AAED-B7B64B54378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5A241-E49A-4278-8E79-4D125F93856A}" type="datetime1">
              <a:rPr lang="en-US" smtClean="0"/>
              <a:pPr/>
              <a:t>11/20/2007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C5D1E-B9B4-4F3B-9E95-7A6463A9E9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sunnysidechurchofchrist.com/id34.html" TargetMode="External"/><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7173" name="Picture 5" descr="MCj00978930000[1]"/>
          <p:cNvPicPr>
            <a:picLocks noChangeAspect="1" noChangeArrowheads="1"/>
          </p:cNvPicPr>
          <p:nvPr/>
        </p:nvPicPr>
        <p:blipFill>
          <a:blip r:embed="rId3"/>
          <a:srcRect/>
          <a:stretch>
            <a:fillRect/>
          </a:stretch>
        </p:blipFill>
        <p:spPr bwMode="auto">
          <a:xfrm>
            <a:off x="6096000" y="4114800"/>
            <a:ext cx="1808163" cy="1795463"/>
          </a:xfrm>
          <a:prstGeom prst="rect">
            <a:avLst/>
          </a:prstGeom>
          <a:noFill/>
        </p:spPr>
      </p:pic>
      <p:pic>
        <p:nvPicPr>
          <p:cNvPr id="7178" name="Picture 10" descr="MPj03996940000[1]"/>
          <p:cNvPicPr>
            <a:picLocks noChangeAspect="1" noChangeArrowheads="1"/>
          </p:cNvPicPr>
          <p:nvPr/>
        </p:nvPicPr>
        <p:blipFill>
          <a:blip r:embed="rId4" cstate="print"/>
          <a:srcRect/>
          <a:stretch>
            <a:fillRect/>
          </a:stretch>
        </p:blipFill>
        <p:spPr bwMode="auto">
          <a:xfrm>
            <a:off x="3505200" y="3736975"/>
            <a:ext cx="2081213" cy="3121025"/>
          </a:xfrm>
          <a:prstGeom prst="rect">
            <a:avLst/>
          </a:prstGeom>
          <a:noFill/>
        </p:spPr>
      </p:pic>
      <p:sp>
        <p:nvSpPr>
          <p:cNvPr id="7180" name="Text Box 12"/>
          <p:cNvSpPr txBox="1">
            <a:spLocks noChangeArrowheads="1"/>
          </p:cNvSpPr>
          <p:nvPr/>
        </p:nvSpPr>
        <p:spPr bwMode="auto">
          <a:xfrm>
            <a:off x="0" y="365125"/>
            <a:ext cx="9144000" cy="701675"/>
          </a:xfrm>
          <a:prstGeom prst="rect">
            <a:avLst/>
          </a:prstGeom>
          <a:noFill/>
          <a:ln w="9525">
            <a:noFill/>
            <a:miter lim="800000"/>
            <a:headEnd/>
            <a:tailEnd/>
          </a:ln>
          <a:effectLst/>
        </p:spPr>
        <p:txBody>
          <a:bodyPr>
            <a:spAutoFit/>
          </a:bodyPr>
          <a:lstStyle/>
          <a:p>
            <a:pPr algn="ctr"/>
            <a:r>
              <a:rPr lang="en-US" sz="4000">
                <a:solidFill>
                  <a:schemeClr val="bg2"/>
                </a:solidFill>
                <a:latin typeface="Arial Black" pitchFamily="34" charset="0"/>
              </a:rPr>
              <a:t>“HOUSE BUILDING”</a:t>
            </a:r>
          </a:p>
        </p:txBody>
      </p:sp>
      <p:sp>
        <p:nvSpPr>
          <p:cNvPr id="7181" name="Text Box 13"/>
          <p:cNvSpPr txBox="1">
            <a:spLocks noChangeArrowheads="1"/>
          </p:cNvSpPr>
          <p:nvPr/>
        </p:nvSpPr>
        <p:spPr bwMode="auto">
          <a:xfrm>
            <a:off x="0" y="1436688"/>
            <a:ext cx="9144000" cy="519112"/>
          </a:xfrm>
          <a:prstGeom prst="rect">
            <a:avLst/>
          </a:prstGeom>
          <a:noFill/>
          <a:ln w="9525">
            <a:noFill/>
            <a:miter lim="800000"/>
            <a:headEnd/>
            <a:tailEnd/>
          </a:ln>
          <a:effectLst/>
        </p:spPr>
        <p:txBody>
          <a:bodyPr>
            <a:spAutoFit/>
          </a:bodyPr>
          <a:lstStyle/>
          <a:p>
            <a:pPr algn="ctr"/>
            <a:r>
              <a:rPr lang="en-US" sz="2800">
                <a:solidFill>
                  <a:schemeClr val="bg2"/>
                </a:solidFill>
              </a:rPr>
              <a:t>Which standard of measurement?</a:t>
            </a:r>
          </a:p>
        </p:txBody>
      </p:sp>
      <p:sp>
        <p:nvSpPr>
          <p:cNvPr id="7182" name="Line 14"/>
          <p:cNvSpPr>
            <a:spLocks noChangeShapeType="1"/>
          </p:cNvSpPr>
          <p:nvPr/>
        </p:nvSpPr>
        <p:spPr bwMode="auto">
          <a:xfrm flipH="1">
            <a:off x="2439988" y="2128838"/>
            <a:ext cx="2130425" cy="1901825"/>
          </a:xfrm>
          <a:prstGeom prst="line">
            <a:avLst/>
          </a:prstGeom>
          <a:noFill/>
          <a:ln w="57150">
            <a:solidFill>
              <a:schemeClr val="bg1"/>
            </a:solidFill>
            <a:round/>
            <a:headEnd/>
            <a:tailEnd type="triangle" w="lg" len="med"/>
          </a:ln>
          <a:effectLst/>
        </p:spPr>
        <p:txBody>
          <a:bodyPr/>
          <a:lstStyle/>
          <a:p>
            <a:endParaRPr lang="en-US"/>
          </a:p>
        </p:txBody>
      </p:sp>
      <p:sp>
        <p:nvSpPr>
          <p:cNvPr id="7183" name="Line 15"/>
          <p:cNvSpPr>
            <a:spLocks noChangeShapeType="1"/>
          </p:cNvSpPr>
          <p:nvPr/>
        </p:nvSpPr>
        <p:spPr bwMode="auto">
          <a:xfrm>
            <a:off x="4572000" y="2133600"/>
            <a:ext cx="2057400" cy="1905000"/>
          </a:xfrm>
          <a:prstGeom prst="line">
            <a:avLst/>
          </a:prstGeom>
          <a:noFill/>
          <a:ln w="57150">
            <a:solidFill>
              <a:schemeClr val="bg1"/>
            </a:solidFill>
            <a:round/>
            <a:headEnd/>
            <a:tailEnd type="triangle" w="lg" len="med"/>
          </a:ln>
          <a:effectLst/>
        </p:spPr>
        <p:txBody>
          <a:bodyPr/>
          <a:lstStyle/>
          <a:p>
            <a:endParaRPr lang="en-US"/>
          </a:p>
        </p:txBody>
      </p:sp>
      <p:sp>
        <p:nvSpPr>
          <p:cNvPr id="7184" name="Text Box 16"/>
          <p:cNvSpPr txBox="1">
            <a:spLocks noChangeArrowheads="1"/>
          </p:cNvSpPr>
          <p:nvPr/>
        </p:nvSpPr>
        <p:spPr bwMode="auto">
          <a:xfrm>
            <a:off x="4191000" y="2406650"/>
            <a:ext cx="696913" cy="1098550"/>
          </a:xfrm>
          <a:prstGeom prst="rect">
            <a:avLst/>
          </a:prstGeom>
          <a:noFill/>
          <a:ln w="57150">
            <a:noFill/>
            <a:miter lim="800000"/>
            <a:headEnd/>
            <a:tailEnd type="none" w="lg" len="med"/>
          </a:ln>
          <a:effectLst/>
        </p:spPr>
        <p:txBody>
          <a:bodyPr wrap="none">
            <a:spAutoFit/>
          </a:bodyPr>
          <a:lstStyle/>
          <a:p>
            <a:r>
              <a:rPr lang="en-US" sz="6600">
                <a:solidFill>
                  <a:schemeClr val="bg1"/>
                </a:solidFill>
                <a:latin typeface="Arial Black" pitchFamily="34" charset="0"/>
              </a:rPr>
              <a:t>?</a:t>
            </a:r>
          </a:p>
        </p:txBody>
      </p:sp>
      <p:pic>
        <p:nvPicPr>
          <p:cNvPr id="7185" name="Picture 17" descr="MCj03976840000[1]"/>
          <p:cNvPicPr>
            <a:picLocks noChangeAspect="1" noChangeArrowheads="1"/>
          </p:cNvPicPr>
          <p:nvPr/>
        </p:nvPicPr>
        <p:blipFill>
          <a:blip r:embed="rId5"/>
          <a:srcRect/>
          <a:stretch>
            <a:fillRect/>
          </a:stretch>
        </p:blipFill>
        <p:spPr bwMode="auto">
          <a:xfrm>
            <a:off x="533400" y="3962400"/>
            <a:ext cx="2365375" cy="1730375"/>
          </a:xfrm>
          <a:prstGeom prst="rect">
            <a:avLst/>
          </a:prstGeom>
          <a:noFill/>
        </p:spPr>
      </p:pic>
      <p:pic>
        <p:nvPicPr>
          <p:cNvPr id="7192" name="Picture 24" descr="MCj02504190000[1]"/>
          <p:cNvPicPr>
            <a:picLocks noChangeAspect="1" noChangeArrowheads="1"/>
          </p:cNvPicPr>
          <p:nvPr/>
        </p:nvPicPr>
        <p:blipFill>
          <a:blip r:embed="rId6"/>
          <a:srcRect/>
          <a:stretch>
            <a:fillRect/>
          </a:stretch>
        </p:blipFill>
        <p:spPr bwMode="auto">
          <a:xfrm>
            <a:off x="0" y="0"/>
            <a:ext cx="2151063" cy="2551113"/>
          </a:xfrm>
          <a:prstGeom prst="rect">
            <a:avLst/>
          </a:prstGeom>
          <a:noFill/>
        </p:spPr>
      </p:pic>
      <p:pic>
        <p:nvPicPr>
          <p:cNvPr id="7194" name="Picture 26" descr="MCHM00286_0000[1]"/>
          <p:cNvPicPr>
            <a:picLocks noChangeAspect="1" noChangeArrowheads="1"/>
          </p:cNvPicPr>
          <p:nvPr/>
        </p:nvPicPr>
        <p:blipFill>
          <a:blip r:embed="rId7"/>
          <a:srcRect/>
          <a:stretch>
            <a:fillRect/>
          </a:stretch>
        </p:blipFill>
        <p:spPr bwMode="auto">
          <a:xfrm flipH="1">
            <a:off x="7924800" y="3886200"/>
            <a:ext cx="1219200" cy="1108075"/>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Song </a:t>
            </a:r>
            <a:r>
              <a:rPr lang="en-US" dirty="0"/>
              <a:t>in Truth &amp; Spirit</a:t>
            </a:r>
          </a:p>
        </p:txBody>
      </p:sp>
      <p:sp>
        <p:nvSpPr>
          <p:cNvPr id="40963" name="Rectangle 3"/>
          <p:cNvSpPr>
            <a:spLocks noGrp="1" noChangeArrowheads="1"/>
          </p:cNvSpPr>
          <p:nvPr>
            <p:ph type="body" idx="1"/>
          </p:nvPr>
        </p:nvSpPr>
        <p:spPr>
          <a:xfrm>
            <a:off x="685800" y="1981200"/>
            <a:ext cx="7772400" cy="4419600"/>
          </a:xfrm>
        </p:spPr>
        <p:txBody>
          <a:bodyPr/>
          <a:lstStyle/>
          <a:p>
            <a:r>
              <a:rPr lang="en-US" sz="2800"/>
              <a:t>“speaking to one another in psalms and hymns and spiritual songs, singing and making melody in your heart to the Lord” (Eph. 5:19, NKJV)</a:t>
            </a:r>
          </a:p>
          <a:p>
            <a:pPr lvl="1"/>
            <a:r>
              <a:rPr lang="en-US" sz="2400"/>
              <a:t>who are we supposed to speak to?</a:t>
            </a:r>
          </a:p>
          <a:p>
            <a:pPr lvl="1"/>
            <a:r>
              <a:rPr lang="en-US" sz="2400"/>
              <a:t>what are we supposed to speak?</a:t>
            </a:r>
          </a:p>
          <a:p>
            <a:pPr lvl="1"/>
            <a:r>
              <a:rPr lang="en-US" sz="2400"/>
              <a:t>how are we supposed to speak it?</a:t>
            </a:r>
          </a:p>
          <a:p>
            <a:pPr lvl="1"/>
            <a:r>
              <a:rPr lang="en-US" sz="2400"/>
              <a:t>what are we to make melody in?</a:t>
            </a:r>
          </a:p>
          <a:p>
            <a:pPr lvl="1"/>
            <a:r>
              <a:rPr lang="en-US" sz="2400"/>
              <a:t>where is authority for playing an instrument as worship in the New Testament?</a:t>
            </a:r>
          </a:p>
        </p:txBody>
      </p:sp>
      <p:sp>
        <p:nvSpPr>
          <p:cNvPr id="40970" name="Text Box 10"/>
          <p:cNvSpPr txBox="1">
            <a:spLocks noChangeArrowheads="1"/>
          </p:cNvSpPr>
          <p:nvPr/>
        </p:nvSpPr>
        <p:spPr bwMode="auto">
          <a:xfrm>
            <a:off x="20638" y="25400"/>
            <a:ext cx="1450975" cy="557213"/>
          </a:xfrm>
          <a:prstGeom prst="rect">
            <a:avLst/>
          </a:prstGeom>
          <a:solidFill>
            <a:schemeClr val="bg2"/>
          </a:solidFill>
          <a:ln w="38100">
            <a:solidFill>
              <a:schemeClr val="tx1"/>
            </a:solidFill>
            <a:miter lim="800000"/>
            <a:headEnd/>
            <a:tailEnd type="none" w="lg" len="med"/>
          </a:ln>
          <a:effectLst/>
        </p:spPr>
        <p:txBody>
          <a:bodyPr wrap="none">
            <a:spAutoFit/>
          </a:bodyPr>
          <a:lstStyle/>
          <a:p>
            <a:r>
              <a:rPr lang="en-US" sz="2800" i="1"/>
              <a:t>worship</a:t>
            </a:r>
          </a:p>
        </p:txBody>
      </p:sp>
      <p:sp>
        <p:nvSpPr>
          <p:cNvPr id="40971" name="Line 11"/>
          <p:cNvSpPr>
            <a:spLocks noChangeShapeType="1"/>
          </p:cNvSpPr>
          <p:nvPr/>
        </p:nvSpPr>
        <p:spPr bwMode="auto">
          <a:xfrm>
            <a:off x="1219200" y="2438400"/>
            <a:ext cx="1371600" cy="0"/>
          </a:xfrm>
          <a:prstGeom prst="line">
            <a:avLst/>
          </a:prstGeom>
          <a:noFill/>
          <a:ln w="57150">
            <a:solidFill>
              <a:schemeClr val="tx1"/>
            </a:solidFill>
            <a:round/>
            <a:headEnd/>
            <a:tailEnd type="none" w="lg" len="med"/>
          </a:ln>
          <a:effectLst/>
        </p:spPr>
        <p:txBody>
          <a:bodyPr/>
          <a:lstStyle/>
          <a:p>
            <a:endParaRPr lang="en-US"/>
          </a:p>
        </p:txBody>
      </p:sp>
      <p:sp>
        <p:nvSpPr>
          <p:cNvPr id="40972" name="Line 12"/>
          <p:cNvSpPr>
            <a:spLocks noChangeShapeType="1"/>
          </p:cNvSpPr>
          <p:nvPr/>
        </p:nvSpPr>
        <p:spPr bwMode="auto">
          <a:xfrm>
            <a:off x="5410200" y="2879725"/>
            <a:ext cx="1143000" cy="0"/>
          </a:xfrm>
          <a:prstGeom prst="line">
            <a:avLst/>
          </a:prstGeom>
          <a:noFill/>
          <a:ln w="57150">
            <a:solidFill>
              <a:schemeClr val="tx1"/>
            </a:solidFill>
            <a:round/>
            <a:headEnd/>
            <a:tailEnd type="none" w="lg" len="med"/>
          </a:ln>
          <a:effectLst/>
        </p:spPr>
        <p:txBody>
          <a:bodyPr/>
          <a:lstStyle/>
          <a:p>
            <a:endParaRPr lang="en-US"/>
          </a:p>
        </p:txBody>
      </p:sp>
      <p:sp>
        <p:nvSpPr>
          <p:cNvPr id="40973" name="Line 13"/>
          <p:cNvSpPr>
            <a:spLocks noChangeShapeType="1"/>
          </p:cNvSpPr>
          <p:nvPr/>
        </p:nvSpPr>
        <p:spPr bwMode="auto">
          <a:xfrm>
            <a:off x="3657600" y="3276600"/>
            <a:ext cx="1905000" cy="0"/>
          </a:xfrm>
          <a:prstGeom prst="line">
            <a:avLst/>
          </a:prstGeom>
          <a:noFill/>
          <a:ln w="57150">
            <a:solidFill>
              <a:schemeClr val="tx1"/>
            </a:solidFill>
            <a:round/>
            <a:headEnd/>
            <a:tailEnd type="none" w="lg" len="med"/>
          </a:ln>
          <a:effectLst/>
        </p:spPr>
        <p:txBody>
          <a:bodyPr/>
          <a:lstStyle/>
          <a:p>
            <a:endParaRPr lang="en-US"/>
          </a:p>
        </p:txBody>
      </p:sp>
      <p:sp>
        <p:nvSpPr>
          <p:cNvPr id="40974" name="Line 14"/>
          <p:cNvSpPr>
            <a:spLocks noChangeShapeType="1"/>
          </p:cNvSpPr>
          <p:nvPr/>
        </p:nvSpPr>
        <p:spPr bwMode="auto">
          <a:xfrm flipH="1">
            <a:off x="3200400" y="2438400"/>
            <a:ext cx="1752600" cy="0"/>
          </a:xfrm>
          <a:prstGeom prst="line">
            <a:avLst/>
          </a:prstGeom>
          <a:noFill/>
          <a:ln w="57150">
            <a:solidFill>
              <a:schemeClr val="tx1"/>
            </a:solidFill>
            <a:round/>
            <a:headEnd/>
            <a:tailEnd type="none" w="lg"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40971"/>
                                        </p:tgtEl>
                                        <p:attrNameLst>
                                          <p:attrName>style.visibility</p:attrName>
                                        </p:attrNameLst>
                                      </p:cBhvr>
                                      <p:to>
                                        <p:strVal val="visible"/>
                                      </p:to>
                                    </p:set>
                                    <p:animEffect transition="in" filter="wipe(right)">
                                      <p:cBhvr>
                                        <p:cTn id="10" dur="3000"/>
                                        <p:tgtEl>
                                          <p:spTgt spid="4097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40974"/>
                                        </p:tgtEl>
                                        <p:attrNameLst>
                                          <p:attrName>style.visibility</p:attrName>
                                        </p:attrNameLst>
                                      </p:cBhvr>
                                      <p:to>
                                        <p:strVal val="visible"/>
                                      </p:to>
                                    </p:set>
                                    <p:animEffect transition="in" filter="wipe(left)">
                                      <p:cBhvr>
                                        <p:cTn id="18" dur="2000"/>
                                        <p:tgtEl>
                                          <p:spTgt spid="4097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0"/>
                                  </p:stCondLst>
                                  <p:childTnLst>
                                    <p:set>
                                      <p:cBhvr>
                                        <p:cTn id="29" dur="1" fill="hold">
                                          <p:stCondLst>
                                            <p:cond delay="0"/>
                                          </p:stCondLst>
                                        </p:cTn>
                                        <p:tgtEl>
                                          <p:spTgt spid="40972"/>
                                        </p:tgtEl>
                                        <p:attrNameLst>
                                          <p:attrName>style.visibility</p:attrName>
                                        </p:attrNameLst>
                                      </p:cBhvr>
                                      <p:to>
                                        <p:strVal val="visible"/>
                                      </p:to>
                                    </p:set>
                                    <p:animEffect transition="in" filter="wipe(down)">
                                      <p:cBhvr>
                                        <p:cTn id="30" dur="500"/>
                                        <p:tgtEl>
                                          <p:spTgt spid="4097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3">
                                            <p:txEl>
                                              <p:pRg st="4" end="4"/>
                                            </p:txEl>
                                          </p:spTgt>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40973"/>
                                        </p:tgtEl>
                                        <p:attrNameLst>
                                          <p:attrName>style.visibility</p:attrName>
                                        </p:attrNameLst>
                                      </p:cBhvr>
                                      <p:to>
                                        <p:strVal val="visible"/>
                                      </p:to>
                                    </p:set>
                                    <p:animEffect transition="in" filter="wipe(left)">
                                      <p:cBhvr>
                                        <p:cTn id="38" dur="2000"/>
                                        <p:tgtEl>
                                          <p:spTgt spid="4097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71" grpId="0" animBg="1"/>
      <p:bldP spid="40972" grpId="0" animBg="1"/>
      <p:bldP spid="40973" grpId="0" animBg="1"/>
      <p:bldP spid="4097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988" name="Picture 4" descr="instrumental music puzzle"/>
          <p:cNvPicPr>
            <a:picLocks noChangeAspect="1" noChangeArrowheads="1"/>
          </p:cNvPicPr>
          <p:nvPr/>
        </p:nvPicPr>
        <p:blipFill>
          <a:blip r:embed="rId3"/>
          <a:srcRect/>
          <a:stretch>
            <a:fillRect/>
          </a:stretch>
        </p:blipFill>
        <p:spPr bwMode="auto">
          <a:xfrm>
            <a:off x="3175" y="0"/>
            <a:ext cx="9140825" cy="6858000"/>
          </a:xfrm>
          <a:prstGeom prst="rect">
            <a:avLst/>
          </a:prstGeom>
          <a:noFill/>
        </p:spPr>
      </p:pic>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09600"/>
            <a:ext cx="3581400" cy="1143000"/>
          </a:xfrm>
        </p:spPr>
        <p:txBody>
          <a:bodyPr/>
          <a:lstStyle/>
          <a:p>
            <a:r>
              <a:rPr lang="en-US" sz="4000"/>
              <a:t>Are Not the “Psalms” </a:t>
            </a:r>
            <a:br>
              <a:rPr lang="en-US" sz="4000"/>
            </a:br>
            <a:r>
              <a:rPr lang="en-US" sz="4000"/>
              <a:t>To Be </a:t>
            </a:r>
            <a:r>
              <a:rPr lang="en-US" sz="4000">
                <a:latin typeface="Arial Black" pitchFamily="34" charset="0"/>
              </a:rPr>
              <a:t>PLAYED?</a:t>
            </a:r>
          </a:p>
        </p:txBody>
      </p:sp>
      <p:graphicFrame>
        <p:nvGraphicFramePr>
          <p:cNvPr id="61446" name="Diagram 6"/>
          <p:cNvGraphicFramePr>
            <a:graphicFrameLocks/>
          </p:cNvGraphicFramePr>
          <p:nvPr/>
        </p:nvGraphicFramePr>
        <p:xfrm>
          <a:off x="-533400" y="1295400"/>
          <a:ext cx="10210800" cy="6400800"/>
        </p:xfrm>
        <a:graphic>
          <a:graphicData uri="http://schemas.openxmlformats.org/drawingml/2006/compatibility">
            <com:legacyDrawing xmlns:com="http://schemas.openxmlformats.org/drawingml/2006/compatibility" spid="_x0000_s307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fade">
                                      <p:cBhvr>
                                        <p:cTn id="7" dur="2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614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Lord’s Church</a:t>
            </a:r>
          </a:p>
        </p:txBody>
      </p:sp>
      <p:sp>
        <p:nvSpPr>
          <p:cNvPr id="46083" name="Rectangle 3"/>
          <p:cNvSpPr>
            <a:spLocks noGrp="1" noChangeArrowheads="1"/>
          </p:cNvSpPr>
          <p:nvPr>
            <p:ph idx="1"/>
          </p:nvPr>
        </p:nvSpPr>
        <p:spPr/>
        <p:txBody>
          <a:bodyPr/>
          <a:lstStyle/>
          <a:p>
            <a:pPr marL="240030" indent="-514350">
              <a:buFont typeface="+mj-lt"/>
              <a:buAutoNum type="arabicPeriod"/>
            </a:pPr>
            <a:r>
              <a:rPr lang="en-US" sz="2800" dirty="0"/>
              <a:t>built at the right </a:t>
            </a:r>
            <a:r>
              <a:rPr lang="en-US" sz="2800" dirty="0" smtClean="0"/>
              <a:t>time: ~33 </a:t>
            </a:r>
            <a:r>
              <a:rPr lang="en-US" dirty="0" smtClean="0"/>
              <a:t>AD (Acts 2:47)</a:t>
            </a:r>
            <a:endParaRPr lang="en-US" sz="2800" dirty="0"/>
          </a:p>
          <a:p>
            <a:pPr marL="240030" indent="-514350">
              <a:buFont typeface="+mj-lt"/>
              <a:buAutoNum type="arabicPeriod"/>
            </a:pPr>
            <a:r>
              <a:rPr lang="en-US" sz="2800" dirty="0"/>
              <a:t>built in the right place: </a:t>
            </a:r>
            <a:r>
              <a:rPr lang="en-US" dirty="0" smtClean="0"/>
              <a:t>Jerusalem (Acts 1:4; 2:5)</a:t>
            </a:r>
            <a:endParaRPr lang="en-US" sz="2800" dirty="0"/>
          </a:p>
          <a:p>
            <a:pPr marL="240030" indent="-514350">
              <a:buFont typeface="+mj-lt"/>
              <a:buAutoNum type="arabicPeriod"/>
            </a:pPr>
            <a:r>
              <a:rPr lang="en-US" sz="2800" dirty="0"/>
              <a:t>built by the right person: </a:t>
            </a:r>
            <a:r>
              <a:rPr lang="en-US" sz="2800" dirty="0" smtClean="0"/>
              <a:t>Jesus (Matt. 16:18)</a:t>
            </a:r>
            <a:endParaRPr lang="en-US" sz="2800" dirty="0"/>
          </a:p>
          <a:p>
            <a:pPr marL="240030" indent="-514350">
              <a:buFont typeface="+mj-lt"/>
              <a:buAutoNum type="arabicPeriod"/>
            </a:pPr>
            <a:r>
              <a:rPr lang="en-US" sz="2800" dirty="0"/>
              <a:t>uses the right rule: New </a:t>
            </a:r>
            <a:r>
              <a:rPr lang="en-US" sz="2800" dirty="0" smtClean="0"/>
              <a:t>Testament (Heb. 12:24)</a:t>
            </a:r>
            <a:endParaRPr lang="en-US" sz="2800" dirty="0"/>
          </a:p>
          <a:p>
            <a:pPr marL="240030" indent="-514350">
              <a:buFont typeface="+mj-lt"/>
              <a:buAutoNum type="arabicPeriod"/>
            </a:pPr>
            <a:r>
              <a:rPr lang="en-US" sz="2800" dirty="0"/>
              <a:t>worships correctly: spirit and </a:t>
            </a:r>
            <a:r>
              <a:rPr lang="en-US" sz="2800" dirty="0" smtClean="0"/>
              <a:t>truth (Jn. 4:23, 24)</a:t>
            </a:r>
            <a:endParaRPr lang="en-US" sz="2800" dirty="0"/>
          </a:p>
          <a:p>
            <a:pPr marL="240030" indent="-514350">
              <a:buFont typeface="+mj-lt"/>
              <a:buAutoNum type="arabicPeriod"/>
            </a:pPr>
            <a:r>
              <a:rPr lang="en-US" sz="2800" b="1" dirty="0"/>
              <a:t>is organized the right </a:t>
            </a:r>
            <a:r>
              <a:rPr lang="en-US" sz="2800" b="1" dirty="0" smtClean="0"/>
              <a:t>way</a:t>
            </a:r>
            <a:endParaRPr lang="en-US" sz="2800" b="1" dirty="0"/>
          </a:p>
        </p:txBody>
      </p:sp>
      <p:pic>
        <p:nvPicPr>
          <p:cNvPr id="46084" name="Picture 4" descr="MCWB01372_0000[1]"/>
          <p:cNvPicPr>
            <a:picLocks noChangeAspect="1" noChangeArrowheads="1"/>
          </p:cNvPicPr>
          <p:nvPr/>
        </p:nvPicPr>
        <p:blipFill>
          <a:blip r:embed="rId3"/>
          <a:srcRect/>
          <a:stretch>
            <a:fillRect/>
          </a:stretch>
        </p:blipFill>
        <p:spPr bwMode="auto">
          <a:xfrm>
            <a:off x="7772400" y="577850"/>
            <a:ext cx="838200" cy="7937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marL="565150" indent="-565150" algn="l"/>
            <a:r>
              <a:rPr lang="en-US" sz="4000" dirty="0" smtClean="0"/>
              <a:t>Is </a:t>
            </a:r>
            <a:r>
              <a:rPr lang="en-US" sz="4000" dirty="0"/>
              <a:t>Organized the Correct</a:t>
            </a:r>
            <a:br>
              <a:rPr lang="en-US" sz="4000" dirty="0"/>
            </a:br>
            <a:r>
              <a:rPr lang="en-US" sz="4000" dirty="0"/>
              <a:t>Way</a:t>
            </a:r>
          </a:p>
        </p:txBody>
      </p:sp>
      <p:sp>
        <p:nvSpPr>
          <p:cNvPr id="45059" name="Rectangle 3"/>
          <p:cNvSpPr>
            <a:spLocks noGrp="1" noChangeArrowheads="1"/>
          </p:cNvSpPr>
          <p:nvPr>
            <p:ph idx="1"/>
          </p:nvPr>
        </p:nvSpPr>
        <p:spPr>
          <a:xfrm>
            <a:off x="533400" y="1981200"/>
            <a:ext cx="8153400" cy="4419600"/>
          </a:xfrm>
        </p:spPr>
        <p:txBody>
          <a:bodyPr>
            <a:normAutofit/>
          </a:bodyPr>
          <a:lstStyle/>
          <a:p>
            <a:r>
              <a:rPr lang="en-US" sz="3200" b="1" dirty="0"/>
              <a:t>each local church is “self-governing”</a:t>
            </a:r>
          </a:p>
          <a:p>
            <a:pPr lvl="1"/>
            <a:r>
              <a:rPr lang="en-US" sz="2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utonomous</a:t>
            </a:r>
            <a:endParaRPr lang="en-US" sz="2400" i="1" dirty="0"/>
          </a:p>
          <a:p>
            <a:pPr lvl="2"/>
            <a:r>
              <a:rPr lang="en-US" sz="2400" dirty="0"/>
              <a:t>able to make decisions; able to act decisively as a free and independent body</a:t>
            </a:r>
          </a:p>
          <a:p>
            <a:pPr lvl="2"/>
            <a:r>
              <a:rPr lang="en-US" sz="2400" dirty="0"/>
              <a:t>doesn’t need authority from another congregation to act</a:t>
            </a:r>
          </a:p>
          <a:p>
            <a:pPr lvl="2"/>
            <a:r>
              <a:rPr lang="en-US" sz="2400" dirty="0"/>
              <a:t>is never independent from the law of Christ</a:t>
            </a:r>
          </a:p>
        </p:txBody>
      </p:sp>
      <p:pic>
        <p:nvPicPr>
          <p:cNvPr id="45060" name="Picture 4" descr="MCWB01372_0000[1]"/>
          <p:cNvPicPr>
            <a:picLocks noChangeAspect="1" noChangeArrowheads="1"/>
          </p:cNvPicPr>
          <p:nvPr/>
        </p:nvPicPr>
        <p:blipFill>
          <a:blip r:embed="rId3"/>
          <a:srcRect/>
          <a:stretch>
            <a:fillRect/>
          </a:stretch>
        </p:blipFill>
        <p:spPr bwMode="auto">
          <a:xfrm>
            <a:off x="7772400" y="577850"/>
            <a:ext cx="838200" cy="79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marL="565150" indent="-565150" algn="l"/>
            <a:r>
              <a:rPr lang="en-US" sz="4000" dirty="0" smtClean="0"/>
              <a:t>Is </a:t>
            </a:r>
            <a:r>
              <a:rPr lang="en-US" sz="4000" dirty="0"/>
              <a:t>Organized the Correct </a:t>
            </a:r>
            <a:r>
              <a:rPr lang="en-US" sz="4000" dirty="0" smtClean="0"/>
              <a:t>Way</a:t>
            </a:r>
            <a:endParaRPr lang="en-US" sz="4000" dirty="0"/>
          </a:p>
        </p:txBody>
      </p:sp>
      <p:sp>
        <p:nvSpPr>
          <p:cNvPr id="49155" name="Rectangle 3"/>
          <p:cNvSpPr>
            <a:spLocks noGrp="1" noChangeArrowheads="1"/>
          </p:cNvSpPr>
          <p:nvPr>
            <p:ph idx="1"/>
          </p:nvPr>
        </p:nvSpPr>
        <p:spPr>
          <a:xfrm>
            <a:off x="457200" y="1981200"/>
            <a:ext cx="4572000" cy="4419600"/>
          </a:xfrm>
        </p:spPr>
        <p:txBody>
          <a:bodyPr/>
          <a:lstStyle/>
          <a:p>
            <a:pPr>
              <a:lnSpc>
                <a:spcPct val="90000"/>
              </a:lnSpc>
            </a:pPr>
            <a:r>
              <a:rPr lang="en-US" b="1" dirty="0"/>
              <a:t>each local church is “self-governing”</a:t>
            </a:r>
          </a:p>
          <a:p>
            <a:pPr lvl="1">
              <a:lnSpc>
                <a:spcPct val="90000"/>
              </a:lnSpc>
            </a:pPr>
            <a:r>
              <a:rPr lang="en-US" dirty="0"/>
              <a:t>a</a:t>
            </a:r>
            <a:r>
              <a:rPr lang="en-US" dirty="0" smtClean="0"/>
              <a:t>utonomous</a:t>
            </a:r>
            <a:endParaRPr lang="en-US" dirty="0"/>
          </a:p>
          <a:p>
            <a:pPr lvl="1">
              <a:lnSpc>
                <a:spcPct val="90000"/>
              </a:lnSpc>
            </a:pPr>
            <a:r>
              <a:rPr lang="en-US" dirty="0"/>
              <a:t>e</a:t>
            </a:r>
            <a:r>
              <a:rPr lang="en-US" dirty="0" smtClean="0"/>
              <a:t>lders </a:t>
            </a:r>
            <a:r>
              <a:rPr lang="en-US" dirty="0"/>
              <a:t>(also called pastors and bishops) and deacons when men meet the qualifications of such</a:t>
            </a:r>
          </a:p>
          <a:p>
            <a:pPr lvl="2">
              <a:lnSpc>
                <a:spcPct val="90000"/>
              </a:lnSpc>
            </a:pPr>
            <a:r>
              <a:rPr lang="en-US" dirty="0"/>
              <a:t>uses scriptural terms in a scriptural way</a:t>
            </a:r>
          </a:p>
        </p:txBody>
      </p:sp>
      <p:sp>
        <p:nvSpPr>
          <p:cNvPr id="49163" name="Line 11"/>
          <p:cNvSpPr>
            <a:spLocks noChangeShapeType="1"/>
          </p:cNvSpPr>
          <p:nvPr/>
        </p:nvSpPr>
        <p:spPr bwMode="auto">
          <a:xfrm>
            <a:off x="5105400" y="1752600"/>
            <a:ext cx="0" cy="4648200"/>
          </a:xfrm>
          <a:prstGeom prst="line">
            <a:avLst/>
          </a:prstGeom>
          <a:noFill/>
          <a:ln w="57150">
            <a:solidFill>
              <a:schemeClr val="tx2"/>
            </a:solidFill>
            <a:round/>
            <a:headEnd/>
            <a:tailEnd/>
          </a:ln>
          <a:effectLst/>
        </p:spPr>
        <p:txBody>
          <a:bodyPr>
            <a:spAutoFit/>
          </a:bodyPr>
          <a:lstStyle/>
          <a:p>
            <a:endParaRPr lang="en-US"/>
          </a:p>
        </p:txBody>
      </p:sp>
      <p:grpSp>
        <p:nvGrpSpPr>
          <p:cNvPr id="2" name="Group 13"/>
          <p:cNvGrpSpPr>
            <a:grpSpLocks/>
          </p:cNvGrpSpPr>
          <p:nvPr/>
        </p:nvGrpSpPr>
        <p:grpSpPr bwMode="auto">
          <a:xfrm>
            <a:off x="5486400" y="1676400"/>
            <a:ext cx="2892425" cy="3657600"/>
            <a:chOff x="3480" y="1152"/>
            <a:chExt cx="1822" cy="2304"/>
          </a:xfrm>
        </p:grpSpPr>
        <p:sp>
          <p:nvSpPr>
            <p:cNvPr id="49156" name="Oval 4"/>
            <p:cNvSpPr>
              <a:spLocks noChangeArrowheads="1"/>
            </p:cNvSpPr>
            <p:nvPr/>
          </p:nvSpPr>
          <p:spPr bwMode="auto">
            <a:xfrm>
              <a:off x="3826" y="1152"/>
              <a:ext cx="1152" cy="912"/>
            </a:xfrm>
            <a:prstGeom prst="ellipse">
              <a:avLst/>
            </a:prstGeom>
            <a:noFill/>
            <a:ln w="57150">
              <a:solidFill>
                <a:schemeClr val="tx2"/>
              </a:solidFill>
              <a:round/>
              <a:headEnd/>
              <a:tailEnd/>
            </a:ln>
            <a:effectLst/>
          </p:spPr>
          <p:txBody>
            <a:bodyPr wrap="none" anchor="ctr">
              <a:spAutoFit/>
            </a:bodyPr>
            <a:lstStyle/>
            <a:p>
              <a:endParaRPr lang="en-US"/>
            </a:p>
          </p:txBody>
        </p:sp>
        <p:sp>
          <p:nvSpPr>
            <p:cNvPr id="49157" name="Text Box 5"/>
            <p:cNvSpPr txBox="1">
              <a:spLocks noChangeArrowheads="1"/>
            </p:cNvSpPr>
            <p:nvPr/>
          </p:nvSpPr>
          <p:spPr bwMode="auto">
            <a:xfrm>
              <a:off x="3989" y="1449"/>
              <a:ext cx="784" cy="330"/>
            </a:xfrm>
            <a:prstGeom prst="rect">
              <a:avLst/>
            </a:prstGeom>
            <a:noFill/>
            <a:ln w="57150">
              <a:noFill/>
              <a:miter lim="800000"/>
              <a:headEnd/>
              <a:tailEnd/>
            </a:ln>
            <a:effectLst/>
          </p:spPr>
          <p:txBody>
            <a:bodyPr wrap="none">
              <a:spAutoFit/>
            </a:bodyPr>
            <a:lstStyle/>
            <a:p>
              <a:pPr algn="ctr"/>
              <a:r>
                <a:rPr lang="en-US" sz="2800" b="1" dirty="0"/>
                <a:t>CHRIST</a:t>
              </a:r>
            </a:p>
          </p:txBody>
        </p:sp>
        <p:sp>
          <p:nvSpPr>
            <p:cNvPr id="49158" name="Line 6"/>
            <p:cNvSpPr>
              <a:spLocks noChangeShapeType="1"/>
            </p:cNvSpPr>
            <p:nvPr/>
          </p:nvSpPr>
          <p:spPr bwMode="auto">
            <a:xfrm>
              <a:off x="4396" y="2064"/>
              <a:ext cx="0" cy="576"/>
            </a:xfrm>
            <a:prstGeom prst="line">
              <a:avLst/>
            </a:prstGeom>
            <a:noFill/>
            <a:ln w="57150">
              <a:solidFill>
                <a:schemeClr val="tx2"/>
              </a:solidFill>
              <a:round/>
              <a:headEnd/>
              <a:tailEnd/>
            </a:ln>
            <a:effectLst/>
          </p:spPr>
          <p:txBody>
            <a:bodyPr>
              <a:spAutoFit/>
            </a:bodyPr>
            <a:lstStyle/>
            <a:p>
              <a:endParaRPr lang="en-US"/>
            </a:p>
          </p:txBody>
        </p:sp>
        <p:sp>
          <p:nvSpPr>
            <p:cNvPr id="49160" name="Line 8"/>
            <p:cNvSpPr>
              <a:spLocks noChangeShapeType="1"/>
            </p:cNvSpPr>
            <p:nvPr/>
          </p:nvSpPr>
          <p:spPr bwMode="auto">
            <a:xfrm flipH="1">
              <a:off x="3868" y="2640"/>
              <a:ext cx="528" cy="528"/>
            </a:xfrm>
            <a:prstGeom prst="line">
              <a:avLst/>
            </a:prstGeom>
            <a:noFill/>
            <a:ln w="57150">
              <a:solidFill>
                <a:schemeClr val="tx2"/>
              </a:solidFill>
              <a:round/>
              <a:headEnd/>
              <a:tailEnd/>
            </a:ln>
            <a:effectLst/>
          </p:spPr>
          <p:txBody>
            <a:bodyPr>
              <a:spAutoFit/>
            </a:bodyPr>
            <a:lstStyle/>
            <a:p>
              <a:endParaRPr lang="en-US"/>
            </a:p>
          </p:txBody>
        </p:sp>
        <p:sp>
          <p:nvSpPr>
            <p:cNvPr id="49161" name="Line 9"/>
            <p:cNvSpPr>
              <a:spLocks noChangeShapeType="1"/>
            </p:cNvSpPr>
            <p:nvPr/>
          </p:nvSpPr>
          <p:spPr bwMode="auto">
            <a:xfrm>
              <a:off x="4396" y="2640"/>
              <a:ext cx="528" cy="528"/>
            </a:xfrm>
            <a:prstGeom prst="line">
              <a:avLst/>
            </a:prstGeom>
            <a:noFill/>
            <a:ln w="57150">
              <a:solidFill>
                <a:schemeClr val="tx2"/>
              </a:solidFill>
              <a:round/>
              <a:headEnd/>
              <a:tailEnd/>
            </a:ln>
            <a:effectLst/>
          </p:spPr>
          <p:txBody>
            <a:bodyPr>
              <a:spAutoFit/>
            </a:bodyPr>
            <a:lstStyle/>
            <a:p>
              <a:endParaRPr lang="en-US"/>
            </a:p>
          </p:txBody>
        </p:sp>
        <p:sp>
          <p:nvSpPr>
            <p:cNvPr id="49162" name="Text Box 10"/>
            <p:cNvSpPr txBox="1">
              <a:spLocks noChangeArrowheads="1"/>
            </p:cNvSpPr>
            <p:nvPr/>
          </p:nvSpPr>
          <p:spPr bwMode="auto">
            <a:xfrm>
              <a:off x="3480" y="3165"/>
              <a:ext cx="1822" cy="291"/>
            </a:xfrm>
            <a:prstGeom prst="rect">
              <a:avLst/>
            </a:prstGeom>
            <a:noFill/>
            <a:ln w="57150">
              <a:noFill/>
              <a:miter lim="800000"/>
              <a:headEnd/>
              <a:tailEnd/>
            </a:ln>
            <a:effectLst/>
          </p:spPr>
          <p:txBody>
            <a:bodyPr wrap="none">
              <a:spAutoFit/>
            </a:bodyPr>
            <a:lstStyle/>
            <a:p>
              <a:pPr algn="ctr"/>
              <a:r>
                <a:rPr lang="en-US" sz="2400" b="1" dirty="0"/>
                <a:t>MEMBERS  DEACONS</a:t>
              </a:r>
            </a:p>
          </p:txBody>
        </p:sp>
        <p:sp>
          <p:nvSpPr>
            <p:cNvPr id="49164" name="Text Box 12"/>
            <p:cNvSpPr txBox="1">
              <a:spLocks noChangeArrowheads="1"/>
            </p:cNvSpPr>
            <p:nvPr/>
          </p:nvSpPr>
          <p:spPr bwMode="auto">
            <a:xfrm>
              <a:off x="4048" y="2208"/>
              <a:ext cx="709" cy="291"/>
            </a:xfrm>
            <a:prstGeom prst="rect">
              <a:avLst/>
            </a:prstGeom>
            <a:noFill/>
            <a:ln w="57150">
              <a:noFill/>
              <a:miter lim="800000"/>
              <a:headEnd/>
              <a:tailEnd/>
            </a:ln>
            <a:effectLst/>
          </p:spPr>
          <p:txBody>
            <a:bodyPr wrap="none">
              <a:spAutoFit/>
            </a:bodyPr>
            <a:lstStyle/>
            <a:p>
              <a:pPr algn="ctr"/>
              <a:r>
                <a:rPr lang="en-US" sz="2400" b="1" dirty="0"/>
                <a:t>ELDERS</a:t>
              </a:r>
            </a:p>
          </p:txBody>
        </p:sp>
      </p:grpSp>
      <p:sp>
        <p:nvSpPr>
          <p:cNvPr id="49166" name="Text Box 14"/>
          <p:cNvSpPr txBox="1">
            <a:spLocks noChangeArrowheads="1"/>
          </p:cNvSpPr>
          <p:nvPr/>
        </p:nvSpPr>
        <p:spPr bwMode="auto">
          <a:xfrm>
            <a:off x="5410200" y="5260975"/>
            <a:ext cx="3035300" cy="1063625"/>
          </a:xfrm>
          <a:prstGeom prst="rect">
            <a:avLst/>
          </a:prstGeom>
          <a:solidFill>
            <a:schemeClr val="bg2"/>
          </a:solidFill>
          <a:ln w="57150">
            <a:solidFill>
              <a:schemeClr val="tx1"/>
            </a:solidFill>
            <a:miter lim="800000"/>
            <a:headEnd/>
            <a:tailEnd/>
          </a:ln>
          <a:effectLst/>
        </p:spPr>
        <p:txBody>
          <a:bodyPr wrap="none">
            <a:spAutoFit/>
          </a:bodyPr>
          <a:lstStyle/>
          <a:p>
            <a:pPr algn="ctr"/>
            <a:r>
              <a:rPr lang="en-US" sz="3600">
                <a:latin typeface="Arial Black" pitchFamily="34" charset="0"/>
              </a:rPr>
              <a:t>LOCAL</a:t>
            </a:r>
          </a:p>
          <a:p>
            <a:pPr algn="ctr"/>
            <a:r>
              <a:rPr lang="en-US" sz="2400">
                <a:latin typeface="Arial Black" pitchFamily="34" charset="0"/>
              </a:rPr>
              <a:t>CONGREGATION</a:t>
            </a:r>
          </a:p>
        </p:txBody>
      </p:sp>
      <p:pic>
        <p:nvPicPr>
          <p:cNvPr id="49167" name="Picture 15" descr="MCWB01372_0000[1]"/>
          <p:cNvPicPr>
            <a:picLocks noChangeAspect="1" noChangeArrowheads="1"/>
          </p:cNvPicPr>
          <p:nvPr/>
        </p:nvPicPr>
        <p:blipFill>
          <a:blip r:embed="rId3"/>
          <a:srcRect/>
          <a:stretch>
            <a:fillRect/>
          </a:stretch>
        </p:blipFill>
        <p:spPr bwMode="auto">
          <a:xfrm>
            <a:off x="7772400" y="577850"/>
            <a:ext cx="838200" cy="79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1" presetClass="entr" presetSubtype="1" fill="hold" grpId="0" nodeType="afterEffect">
                                  <p:stCondLst>
                                    <p:cond delay="0"/>
                                  </p:stCondLst>
                                  <p:childTnLst>
                                    <p:set>
                                      <p:cBhvr>
                                        <p:cTn id="11" dur="1" fill="hold">
                                          <p:stCondLst>
                                            <p:cond delay="0"/>
                                          </p:stCondLst>
                                        </p:cTn>
                                        <p:tgtEl>
                                          <p:spTgt spid="49166"/>
                                        </p:tgtEl>
                                        <p:attrNameLst>
                                          <p:attrName>style.visibility</p:attrName>
                                        </p:attrNameLst>
                                      </p:cBhvr>
                                      <p:to>
                                        <p:strVal val="visible"/>
                                      </p:to>
                                    </p:set>
                                    <p:animEffect transition="in" filter="wheel(1)">
                                      <p:cBhvr>
                                        <p:cTn id="12" dur="2000"/>
                                        <p:tgtEl>
                                          <p:spTgt spid="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atin typeface="Arial Black" pitchFamily="34" charset="0"/>
              </a:rPr>
              <a:t>Acts 14:23</a:t>
            </a:r>
          </a:p>
        </p:txBody>
      </p:sp>
      <p:sp>
        <p:nvSpPr>
          <p:cNvPr id="50181" name="Rectangle 5"/>
          <p:cNvSpPr>
            <a:spLocks noGrp="1" noChangeArrowheads="1"/>
          </p:cNvSpPr>
          <p:nvPr>
            <p:ph idx="1"/>
          </p:nvPr>
        </p:nvSpPr>
        <p:spPr>
          <a:xfrm>
            <a:off x="685800" y="4114800"/>
            <a:ext cx="7772400" cy="2286000"/>
          </a:xfrm>
        </p:spPr>
        <p:txBody>
          <a:bodyPr/>
          <a:lstStyle/>
          <a:p>
            <a:pPr>
              <a:lnSpc>
                <a:spcPct val="80000"/>
              </a:lnSpc>
            </a:pPr>
            <a:r>
              <a:rPr lang="en-US" sz="2800" dirty="0"/>
              <a:t>there were appointed a plurality of elders in every single church!</a:t>
            </a:r>
          </a:p>
          <a:p>
            <a:pPr lvl="1">
              <a:lnSpc>
                <a:spcPct val="80000"/>
              </a:lnSpc>
            </a:pPr>
            <a:r>
              <a:rPr lang="en-US" sz="2400" dirty="0">
                <a:latin typeface="Arial Black" pitchFamily="34" charset="0"/>
              </a:rPr>
              <a:t>NOT</a:t>
            </a:r>
            <a:r>
              <a:rPr lang="en-US" sz="2400" dirty="0"/>
              <a:t> one elder over one church</a:t>
            </a:r>
          </a:p>
          <a:p>
            <a:pPr lvl="1">
              <a:lnSpc>
                <a:spcPct val="80000"/>
              </a:lnSpc>
            </a:pPr>
            <a:r>
              <a:rPr lang="en-US" sz="2400" dirty="0">
                <a:latin typeface="Arial Black" pitchFamily="34" charset="0"/>
              </a:rPr>
              <a:t>NOT</a:t>
            </a:r>
            <a:r>
              <a:rPr lang="en-US" sz="2400" dirty="0"/>
              <a:t> one elder over many churches</a:t>
            </a:r>
          </a:p>
          <a:p>
            <a:pPr lvl="1">
              <a:lnSpc>
                <a:spcPct val="80000"/>
              </a:lnSpc>
            </a:pPr>
            <a:r>
              <a:rPr lang="en-US" sz="2400" dirty="0">
                <a:latin typeface="Arial Black" pitchFamily="34" charset="0"/>
              </a:rPr>
              <a:t>NOT</a:t>
            </a:r>
            <a:r>
              <a:rPr lang="en-US" sz="2400" dirty="0"/>
              <a:t> an eldership over many churches</a:t>
            </a:r>
          </a:p>
          <a:p>
            <a:pPr lvl="1">
              <a:lnSpc>
                <a:spcPct val="80000"/>
              </a:lnSpc>
            </a:pPr>
            <a:r>
              <a:rPr lang="en-US" sz="2400" dirty="0">
                <a:solidFill>
                  <a:schemeClr val="bg2">
                    <a:lumMod val="50000"/>
                  </a:schemeClr>
                </a:solidFill>
                <a:latin typeface="Arial Black" pitchFamily="34" charset="0"/>
              </a:rPr>
              <a:t>TWO OR MORE</a:t>
            </a:r>
            <a:r>
              <a:rPr lang="en-US" sz="2400" dirty="0">
                <a:solidFill>
                  <a:schemeClr val="bg2">
                    <a:lumMod val="50000"/>
                  </a:schemeClr>
                </a:solidFill>
              </a:rPr>
              <a:t> </a:t>
            </a:r>
            <a:r>
              <a:rPr lang="en-US" sz="2400" dirty="0"/>
              <a:t>elders over one church</a:t>
            </a:r>
          </a:p>
        </p:txBody>
      </p:sp>
      <p:sp>
        <p:nvSpPr>
          <p:cNvPr id="50180" name="Text Box 4"/>
          <p:cNvSpPr txBox="1">
            <a:spLocks noChangeArrowheads="1"/>
          </p:cNvSpPr>
          <p:nvPr/>
        </p:nvSpPr>
        <p:spPr bwMode="auto">
          <a:xfrm>
            <a:off x="762000" y="1752600"/>
            <a:ext cx="7696200" cy="1800225"/>
          </a:xfrm>
          <a:prstGeom prst="rect">
            <a:avLst/>
          </a:prstGeom>
          <a:noFill/>
          <a:ln w="57150">
            <a:noFill/>
            <a:miter lim="800000"/>
            <a:headEnd/>
            <a:tailEnd/>
          </a:ln>
          <a:effectLst/>
        </p:spPr>
        <p:txBody>
          <a:bodyPr>
            <a:spAutoFit/>
          </a:bodyPr>
          <a:lstStyle/>
          <a:p>
            <a:pPr>
              <a:spcBef>
                <a:spcPct val="50000"/>
              </a:spcBef>
            </a:pPr>
            <a:r>
              <a:rPr lang="en-US" sz="2800"/>
              <a:t>“So when they had appointed elders in every church, and prayed with fasting, they commended them to the Lord in whom they had believed” (NKJV)</a:t>
            </a:r>
          </a:p>
        </p:txBody>
      </p:sp>
      <p:sp>
        <p:nvSpPr>
          <p:cNvPr id="50183" name="Rectangle 7"/>
          <p:cNvSpPr>
            <a:spLocks noChangeArrowheads="1"/>
          </p:cNvSpPr>
          <p:nvPr/>
        </p:nvSpPr>
        <p:spPr bwMode="auto">
          <a:xfrm>
            <a:off x="5334000" y="1828800"/>
            <a:ext cx="1066800" cy="381000"/>
          </a:xfrm>
          <a:prstGeom prst="rect">
            <a:avLst/>
          </a:prstGeom>
          <a:noFill/>
          <a:ln w="57150">
            <a:solidFill>
              <a:schemeClr val="tx2"/>
            </a:solidFill>
            <a:miter lim="800000"/>
            <a:headEnd/>
            <a:tailEnd/>
          </a:ln>
          <a:effectLst/>
        </p:spPr>
        <p:txBody>
          <a:bodyPr anchor="ctr">
            <a:spAutoFit/>
          </a:bodyPr>
          <a:lstStyle/>
          <a:p>
            <a:endParaRPr lang="en-US"/>
          </a:p>
        </p:txBody>
      </p:sp>
      <p:sp>
        <p:nvSpPr>
          <p:cNvPr id="50184" name="Oval 8"/>
          <p:cNvSpPr>
            <a:spLocks noChangeArrowheads="1"/>
          </p:cNvSpPr>
          <p:nvPr/>
        </p:nvSpPr>
        <p:spPr bwMode="auto">
          <a:xfrm>
            <a:off x="6705600" y="1772478"/>
            <a:ext cx="990600" cy="519351"/>
          </a:xfrm>
          <a:prstGeom prst="ellipse">
            <a:avLst/>
          </a:prstGeom>
          <a:noFill/>
          <a:ln w="57150">
            <a:solidFill>
              <a:schemeClr val="tx1"/>
            </a:solidFill>
            <a:round/>
            <a:headEnd/>
            <a:tailEnd/>
          </a:ln>
          <a:effectLst/>
        </p:spPr>
        <p:txBody>
          <a:bodyPr wrap="square" anchor="ctr">
            <a:spAutoFit/>
          </a:bodyPr>
          <a:lstStyle/>
          <a:p>
            <a:endParaRPr lang="en-US"/>
          </a:p>
        </p:txBody>
      </p:sp>
      <p:sp>
        <p:nvSpPr>
          <p:cNvPr id="50185" name="Rectangle 9"/>
          <p:cNvSpPr>
            <a:spLocks noChangeArrowheads="1"/>
          </p:cNvSpPr>
          <p:nvPr/>
        </p:nvSpPr>
        <p:spPr bwMode="auto">
          <a:xfrm>
            <a:off x="762000" y="2258841"/>
            <a:ext cx="1219200" cy="381000"/>
          </a:xfrm>
          <a:prstGeom prst="rect">
            <a:avLst/>
          </a:prstGeom>
          <a:noFill/>
          <a:ln w="57150">
            <a:solidFill>
              <a:schemeClr val="tx2"/>
            </a:solid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fade">
                                      <p:cBhvr>
                                        <p:cTn id="7" dur="2000"/>
                                        <p:tgtEl>
                                          <p:spTgt spid="5018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181">
                                            <p:txEl>
                                              <p:pRg st="1" end="1"/>
                                            </p:txEl>
                                          </p:spTgt>
                                        </p:tgtEl>
                                        <p:attrNameLst>
                                          <p:attrName>style.visibility</p:attrName>
                                        </p:attrNameLst>
                                      </p:cBhvr>
                                      <p:to>
                                        <p:strVal val="visible"/>
                                      </p:to>
                                    </p:set>
                                    <p:animEffect transition="in" filter="fade">
                                      <p:cBhvr>
                                        <p:cTn id="11" dur="2000"/>
                                        <p:tgtEl>
                                          <p:spTgt spid="5018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181">
                                            <p:txEl>
                                              <p:pRg st="2" end="2"/>
                                            </p:txEl>
                                          </p:spTgt>
                                        </p:tgtEl>
                                        <p:attrNameLst>
                                          <p:attrName>style.visibility</p:attrName>
                                        </p:attrNameLst>
                                      </p:cBhvr>
                                      <p:to>
                                        <p:strVal val="visible"/>
                                      </p:to>
                                    </p:set>
                                    <p:animEffect transition="in" filter="fade">
                                      <p:cBhvr>
                                        <p:cTn id="15" dur="2000"/>
                                        <p:tgtEl>
                                          <p:spTgt spid="5018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0181">
                                            <p:txEl>
                                              <p:pRg st="3" end="3"/>
                                            </p:txEl>
                                          </p:spTgt>
                                        </p:tgtEl>
                                        <p:attrNameLst>
                                          <p:attrName>style.visibility</p:attrName>
                                        </p:attrNameLst>
                                      </p:cBhvr>
                                      <p:to>
                                        <p:strVal val="visible"/>
                                      </p:to>
                                    </p:set>
                                    <p:animEffect transition="in" filter="fade">
                                      <p:cBhvr>
                                        <p:cTn id="19" dur="2000"/>
                                        <p:tgtEl>
                                          <p:spTgt spid="5018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0181">
                                            <p:txEl>
                                              <p:pRg st="4" end="4"/>
                                            </p:txEl>
                                          </p:spTgt>
                                        </p:tgtEl>
                                        <p:attrNameLst>
                                          <p:attrName>style.visibility</p:attrName>
                                        </p:attrNameLst>
                                      </p:cBhvr>
                                      <p:to>
                                        <p:strVal val="visible"/>
                                      </p:to>
                                    </p:set>
                                    <p:animEffect transition="in" filter="fade">
                                      <p:cBhvr>
                                        <p:cTn id="23" dur="2000"/>
                                        <p:tgtEl>
                                          <p:spTgt spid="50181">
                                            <p:txEl>
                                              <p:pRg st="4" end="4"/>
                                            </p:txEl>
                                          </p:spTgt>
                                        </p:tgtEl>
                                      </p:cBhvr>
                                    </p:animEffect>
                                  </p:childTnLst>
                                </p:cTn>
                              </p:par>
                            </p:childTnLst>
                          </p:cTn>
                        </p:par>
                        <p:par>
                          <p:cTn id="24" fill="hold">
                            <p:stCondLst>
                              <p:cond delay="10000"/>
                            </p:stCondLst>
                            <p:childTnLst>
                              <p:par>
                                <p:cTn id="25" presetID="21" presetClass="entr" presetSubtype="4" fill="hold" grpId="0" nodeType="afterEffect">
                                  <p:stCondLst>
                                    <p:cond delay="0"/>
                                  </p:stCondLst>
                                  <p:childTnLst>
                                    <p:set>
                                      <p:cBhvr>
                                        <p:cTn id="26" dur="1" fill="hold">
                                          <p:stCondLst>
                                            <p:cond delay="0"/>
                                          </p:stCondLst>
                                        </p:cTn>
                                        <p:tgtEl>
                                          <p:spTgt spid="50183"/>
                                        </p:tgtEl>
                                        <p:attrNameLst>
                                          <p:attrName>style.visibility</p:attrName>
                                        </p:attrNameLst>
                                      </p:cBhvr>
                                      <p:to>
                                        <p:strVal val="visible"/>
                                      </p:to>
                                    </p:set>
                                    <p:animEffect transition="in" filter="wheel(4)">
                                      <p:cBhvr>
                                        <p:cTn id="27" dur="2000"/>
                                        <p:tgtEl>
                                          <p:spTgt spid="50183"/>
                                        </p:tgtEl>
                                      </p:cBhvr>
                                    </p:animEffect>
                                  </p:childTnLst>
                                </p:cTn>
                              </p:par>
                            </p:childTnLst>
                          </p:cTn>
                        </p:par>
                        <p:par>
                          <p:cTn id="28" fill="hold">
                            <p:stCondLst>
                              <p:cond delay="12000"/>
                            </p:stCondLst>
                            <p:childTnLst>
                              <p:par>
                                <p:cTn id="29" presetID="21" presetClass="entr" presetSubtype="4" fill="hold" grpId="0" nodeType="afterEffect">
                                  <p:stCondLst>
                                    <p:cond delay="0"/>
                                  </p:stCondLst>
                                  <p:childTnLst>
                                    <p:set>
                                      <p:cBhvr>
                                        <p:cTn id="30" dur="1" fill="hold">
                                          <p:stCondLst>
                                            <p:cond delay="0"/>
                                          </p:stCondLst>
                                        </p:cTn>
                                        <p:tgtEl>
                                          <p:spTgt spid="50184"/>
                                        </p:tgtEl>
                                        <p:attrNameLst>
                                          <p:attrName>style.visibility</p:attrName>
                                        </p:attrNameLst>
                                      </p:cBhvr>
                                      <p:to>
                                        <p:strVal val="visible"/>
                                      </p:to>
                                    </p:set>
                                    <p:animEffect transition="in" filter="wheel(4)">
                                      <p:cBhvr>
                                        <p:cTn id="31" dur="2000"/>
                                        <p:tgtEl>
                                          <p:spTgt spid="50184"/>
                                        </p:tgtEl>
                                      </p:cBhvr>
                                    </p:animEffect>
                                  </p:childTnLst>
                                </p:cTn>
                              </p:par>
                            </p:childTnLst>
                          </p:cTn>
                        </p:par>
                        <p:par>
                          <p:cTn id="32" fill="hold">
                            <p:stCondLst>
                              <p:cond delay="14000"/>
                            </p:stCondLst>
                            <p:childTnLst>
                              <p:par>
                                <p:cTn id="33" presetID="21" presetClass="entr" presetSubtype="4" fill="hold" grpId="0" nodeType="afterEffect">
                                  <p:stCondLst>
                                    <p:cond delay="0"/>
                                  </p:stCondLst>
                                  <p:childTnLst>
                                    <p:set>
                                      <p:cBhvr>
                                        <p:cTn id="34" dur="1" fill="hold">
                                          <p:stCondLst>
                                            <p:cond delay="0"/>
                                          </p:stCondLst>
                                        </p:cTn>
                                        <p:tgtEl>
                                          <p:spTgt spid="50185"/>
                                        </p:tgtEl>
                                        <p:attrNameLst>
                                          <p:attrName>style.visibility</p:attrName>
                                        </p:attrNameLst>
                                      </p:cBhvr>
                                      <p:to>
                                        <p:strVal val="visible"/>
                                      </p:to>
                                    </p:set>
                                    <p:animEffect transition="in" filter="wheel(4)">
                                      <p:cBhvr>
                                        <p:cTn id="35"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p:bldP spid="50183" grpId="0" animBg="1"/>
      <p:bldP spid="50184" grpId="0" animBg="1"/>
      <p:bldP spid="50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609600"/>
            <a:ext cx="9144000" cy="1143000"/>
          </a:xfrm>
        </p:spPr>
        <p:txBody>
          <a:bodyPr>
            <a:normAutofit fontScale="90000"/>
          </a:bodyPr>
          <a:lstStyle/>
          <a:p>
            <a:r>
              <a:rPr lang="en-US">
                <a:latin typeface="Arial Black" pitchFamily="34" charset="0"/>
              </a:rPr>
              <a:t>BIBLE TERMS, FALSE USES</a:t>
            </a:r>
          </a:p>
        </p:txBody>
      </p:sp>
      <p:sp>
        <p:nvSpPr>
          <p:cNvPr id="59395" name="Rectangle 3"/>
          <p:cNvSpPr>
            <a:spLocks noGrp="1" noChangeArrowheads="1"/>
          </p:cNvSpPr>
          <p:nvPr>
            <p:ph sz="half" idx="1"/>
          </p:nvPr>
        </p:nvSpPr>
        <p:spPr>
          <a:xfrm>
            <a:off x="152400" y="1981200"/>
            <a:ext cx="2819400" cy="4114800"/>
          </a:xfrm>
        </p:spPr>
        <p:txBody>
          <a:bodyPr/>
          <a:lstStyle/>
          <a:p>
            <a:pPr marL="0" indent="0">
              <a:buFontTx/>
              <a:buNone/>
            </a:pPr>
            <a:r>
              <a:rPr lang="en-US" sz="4000" b="1" dirty="0"/>
              <a:t>“ELDER”</a:t>
            </a:r>
          </a:p>
          <a:p>
            <a:pPr marL="0" indent="0">
              <a:buFontTx/>
              <a:buNone/>
            </a:pPr>
            <a:r>
              <a:rPr lang="en-US" b="1" dirty="0"/>
              <a:t>NOT A MORMON ELDER</a:t>
            </a:r>
          </a:p>
          <a:p>
            <a:pPr marL="400050" lvl="1"/>
            <a:r>
              <a:rPr lang="en-US" dirty="0"/>
              <a:t>TOO YOUNG</a:t>
            </a:r>
          </a:p>
          <a:p>
            <a:pPr marL="400050" lvl="1"/>
            <a:r>
              <a:rPr lang="en-US" dirty="0"/>
              <a:t>NO CHILDREN</a:t>
            </a:r>
          </a:p>
        </p:txBody>
      </p:sp>
      <p:sp>
        <p:nvSpPr>
          <p:cNvPr id="59402" name="Rectangle 10"/>
          <p:cNvSpPr>
            <a:spLocks noGrp="1" noChangeArrowheads="1"/>
          </p:cNvSpPr>
          <p:nvPr>
            <p:ph sz="half" idx="2"/>
          </p:nvPr>
        </p:nvSpPr>
        <p:spPr>
          <a:xfrm>
            <a:off x="3276600" y="1981200"/>
            <a:ext cx="2743200" cy="4876800"/>
          </a:xfrm>
        </p:spPr>
        <p:txBody>
          <a:bodyPr/>
          <a:lstStyle/>
          <a:p>
            <a:pPr marL="0" indent="0">
              <a:buFontTx/>
              <a:buNone/>
            </a:pPr>
            <a:r>
              <a:rPr lang="en-US" sz="4000" b="1" dirty="0"/>
              <a:t>“BISHOP”</a:t>
            </a:r>
          </a:p>
          <a:p>
            <a:pPr marL="0" indent="0">
              <a:buFontTx/>
              <a:buNone/>
            </a:pPr>
            <a:r>
              <a:rPr lang="en-US" b="1" dirty="0"/>
              <a:t>NOT A CATHOLIC BISHOP</a:t>
            </a:r>
          </a:p>
          <a:p>
            <a:pPr marL="400050" lvl="1"/>
            <a:r>
              <a:rPr lang="en-US" dirty="0"/>
              <a:t>NOT MARRIED</a:t>
            </a:r>
          </a:p>
          <a:p>
            <a:pPr marL="400050" lvl="1"/>
            <a:r>
              <a:rPr lang="en-US" dirty="0"/>
              <a:t>NO CHILDREN</a:t>
            </a:r>
          </a:p>
          <a:p>
            <a:pPr marL="400050" lvl="1"/>
            <a:r>
              <a:rPr lang="en-US" dirty="0"/>
              <a:t>OVER TOO MANY CHURCHES</a:t>
            </a:r>
          </a:p>
          <a:p>
            <a:pPr marL="400050" lvl="1"/>
            <a:r>
              <a:rPr lang="en-US" dirty="0"/>
              <a:t>NO </a:t>
            </a:r>
            <a:r>
              <a:rPr lang="en-US" i="1" dirty="0"/>
              <a:t>ELDERSHIP</a:t>
            </a:r>
          </a:p>
        </p:txBody>
      </p:sp>
      <p:sp>
        <p:nvSpPr>
          <p:cNvPr id="59403" name="Rectangle 11"/>
          <p:cNvSpPr>
            <a:spLocks noChangeArrowheads="1"/>
          </p:cNvSpPr>
          <p:nvPr/>
        </p:nvSpPr>
        <p:spPr bwMode="auto">
          <a:xfrm>
            <a:off x="6248400" y="1981200"/>
            <a:ext cx="3048000" cy="4876800"/>
          </a:xfrm>
          <a:prstGeom prst="rect">
            <a:avLst/>
          </a:prstGeom>
          <a:noFill/>
          <a:ln w="9525">
            <a:noFill/>
            <a:miter lim="800000"/>
            <a:headEnd/>
            <a:tailEnd/>
          </a:ln>
          <a:effectLst/>
        </p:spPr>
        <p:txBody>
          <a:bodyPr lIns="92075" tIns="46038" rIns="92075" bIns="46038"/>
          <a:lstStyle/>
          <a:p>
            <a:pPr eaLnBrk="1" hangingPunct="1">
              <a:spcBef>
                <a:spcPct val="20000"/>
              </a:spcBef>
              <a:buClr>
                <a:schemeClr val="accent1"/>
              </a:buClr>
            </a:pPr>
            <a:r>
              <a:rPr lang="en-US" sz="4000" b="1" dirty="0"/>
              <a:t>“PASTOR”</a:t>
            </a:r>
          </a:p>
          <a:p>
            <a:pPr eaLnBrk="1" hangingPunct="1">
              <a:spcBef>
                <a:spcPct val="20000"/>
              </a:spcBef>
              <a:buClr>
                <a:schemeClr val="accent1"/>
              </a:buClr>
            </a:pPr>
            <a:r>
              <a:rPr lang="en-US" sz="2800" b="1" dirty="0"/>
              <a:t>NOT A PROTESTANT PASTOR</a:t>
            </a:r>
          </a:p>
          <a:p>
            <a:pPr marL="400050" lvl="1" indent="-285750" eaLnBrk="1" hangingPunct="1">
              <a:spcBef>
                <a:spcPct val="20000"/>
              </a:spcBef>
              <a:buClr>
                <a:schemeClr val="accent1"/>
              </a:buClr>
              <a:buFontTx/>
              <a:buChar char="•"/>
            </a:pPr>
            <a:r>
              <a:rPr lang="en-US" sz="2400" dirty="0"/>
              <a:t>TOO MUCH POWER</a:t>
            </a:r>
          </a:p>
          <a:p>
            <a:pPr marL="400050" lvl="1" indent="-285750" eaLnBrk="1" hangingPunct="1">
              <a:spcBef>
                <a:spcPct val="20000"/>
              </a:spcBef>
              <a:buClr>
                <a:schemeClr val="accent1"/>
              </a:buClr>
              <a:buFontTx/>
              <a:buChar char="•"/>
            </a:pPr>
            <a:r>
              <a:rPr lang="en-US" sz="2400" dirty="0"/>
              <a:t>NO </a:t>
            </a:r>
            <a:r>
              <a:rPr lang="en-US" sz="2400" i="1" dirty="0"/>
              <a:t>ELDERSHIP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7"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9395">
                                            <p:txEl>
                                              <p:pRg st="0" end="0"/>
                                            </p:txEl>
                                          </p:spTgt>
                                        </p:tgtEl>
                                        <p:attrNameLst>
                                          <p:attrName>fill.type</p:attrName>
                                        </p:attrNameLst>
                                      </p:cBhvr>
                                      <p:to>
                                        <p:strVal val="solid"/>
                                      </p:to>
                                    </p:set>
                                  </p:childTnLst>
                                </p:cTn>
                              </p:par>
                            </p:childTnLst>
                          </p:cTn>
                        </p:par>
                        <p:par>
                          <p:cTn id="10" fill="hold">
                            <p:stCondLst>
                              <p:cond delay="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9395">
                                            <p:txEl>
                                              <p:pRg st="1" end="1"/>
                                            </p:txEl>
                                          </p:spTgt>
                                        </p:tgtEl>
                                        <p:attrNameLst>
                                          <p:attrName>style.visibility</p:attrName>
                                        </p:attrNameLst>
                                      </p:cBhvr>
                                      <p:to>
                                        <p:strVal val="visible"/>
                                      </p:to>
                                    </p:set>
                                    <p:anim calcmode="discrete" valueType="clr">
                                      <p:cBhvr override="childStyle">
                                        <p:cTn id="13" dur="80"/>
                                        <p:tgtEl>
                                          <p:spTgt spid="593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939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59395">
                                            <p:txEl>
                                              <p:pRg st="1" end="1"/>
                                            </p:txEl>
                                          </p:spTgt>
                                        </p:tgtEl>
                                        <p:attrNameLst>
                                          <p:attrName>fill.type</p:attrName>
                                        </p:attrNameLst>
                                      </p:cBhvr>
                                      <p:to>
                                        <p:strVal val="solid"/>
                                      </p:to>
                                    </p:set>
                                  </p:childTnLst>
                                </p:cTn>
                              </p:par>
                            </p:childTnLst>
                          </p:cTn>
                        </p:par>
                        <p:par>
                          <p:cTn id="16" fill="hold">
                            <p:stCondLst>
                              <p:cond delay="9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9395">
                                            <p:txEl>
                                              <p:pRg st="2" end="2"/>
                                            </p:txEl>
                                          </p:spTgt>
                                        </p:tgtEl>
                                        <p:attrNameLst>
                                          <p:attrName>style.visibility</p:attrName>
                                        </p:attrNameLst>
                                      </p:cBhvr>
                                      <p:to>
                                        <p:strVal val="visible"/>
                                      </p:to>
                                    </p:set>
                                    <p:anim calcmode="discrete" valueType="clr">
                                      <p:cBhvr override="childStyle">
                                        <p:cTn id="19" dur="80"/>
                                        <p:tgtEl>
                                          <p:spTgt spid="593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939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9395">
                                            <p:txEl>
                                              <p:pRg st="2" end="2"/>
                                            </p:txEl>
                                          </p:spTgt>
                                        </p:tgtEl>
                                        <p:attrNameLst>
                                          <p:attrName>fill.type</p:attrName>
                                        </p:attrNameLst>
                                      </p:cBhvr>
                                      <p:to>
                                        <p:strVal val="solid"/>
                                      </p:to>
                                    </p:set>
                                  </p:childTnLst>
                                </p:cTn>
                              </p:par>
                            </p:childTnLst>
                          </p:cTn>
                        </p:par>
                        <p:par>
                          <p:cTn id="22" fill="hold">
                            <p:stCondLst>
                              <p:cond delay="13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59395">
                                            <p:txEl>
                                              <p:pRg st="3" end="3"/>
                                            </p:txEl>
                                          </p:spTgt>
                                        </p:tgtEl>
                                        <p:attrNameLst>
                                          <p:attrName>style.visibility</p:attrName>
                                        </p:attrNameLst>
                                      </p:cBhvr>
                                      <p:to>
                                        <p:strVal val="visible"/>
                                      </p:to>
                                    </p:set>
                                    <p:anim calcmode="discrete" valueType="clr">
                                      <p:cBhvr override="childStyle">
                                        <p:cTn id="25" dur="80"/>
                                        <p:tgtEl>
                                          <p:spTgt spid="593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9395">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59395">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59402">
                                            <p:txEl>
                                              <p:pRg st="0" end="0"/>
                                            </p:txEl>
                                          </p:spTgt>
                                        </p:tgtEl>
                                        <p:attrNameLst>
                                          <p:attrName>style.visibility</p:attrName>
                                        </p:attrNameLst>
                                      </p:cBhvr>
                                      <p:to>
                                        <p:strVal val="visible"/>
                                      </p:to>
                                    </p:set>
                                    <p:anim calcmode="discrete" valueType="clr">
                                      <p:cBhvr override="childStyle">
                                        <p:cTn id="32" dur="80"/>
                                        <p:tgtEl>
                                          <p:spTgt spid="594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9402">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59402">
                                            <p:txEl>
                                              <p:pRg st="0" end="0"/>
                                            </p:txEl>
                                          </p:spTgt>
                                        </p:tgtEl>
                                        <p:attrNameLst>
                                          <p:attrName>fill.type</p:attrName>
                                        </p:attrNameLst>
                                      </p:cBhvr>
                                      <p:to>
                                        <p:strVal val="solid"/>
                                      </p:to>
                                    </p:set>
                                  </p:childTnLst>
                                </p:cTn>
                              </p:par>
                            </p:childTnLst>
                          </p:cTn>
                        </p:par>
                        <p:par>
                          <p:cTn id="35" fill="hold">
                            <p:stCondLst>
                              <p:cond delay="36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59402">
                                            <p:txEl>
                                              <p:pRg st="1" end="1"/>
                                            </p:txEl>
                                          </p:spTgt>
                                        </p:tgtEl>
                                        <p:attrNameLst>
                                          <p:attrName>style.visibility</p:attrName>
                                        </p:attrNameLst>
                                      </p:cBhvr>
                                      <p:to>
                                        <p:strVal val="visible"/>
                                      </p:to>
                                    </p:set>
                                    <p:anim calcmode="discrete" valueType="clr">
                                      <p:cBhvr override="childStyle">
                                        <p:cTn id="38" dur="80"/>
                                        <p:tgtEl>
                                          <p:spTgt spid="5940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9402">
                                            <p:txEl>
                                              <p:pRg st="1" end="1"/>
                                            </p:txEl>
                                          </p:spTgt>
                                        </p:tgtEl>
                                        <p:attrNameLst>
                                          <p:attrName>fillcolor</p:attrName>
                                        </p:attrNameLst>
                                      </p:cBhvr>
                                      <p:tavLst>
                                        <p:tav tm="0">
                                          <p:val>
                                            <p:clrVal>
                                              <a:schemeClr val="accent2"/>
                                            </p:clrVal>
                                          </p:val>
                                        </p:tav>
                                        <p:tav tm="50000">
                                          <p:val>
                                            <p:clrVal>
                                              <a:schemeClr val="hlink"/>
                                            </p:clrVal>
                                          </p:val>
                                        </p:tav>
                                      </p:tavLst>
                                    </p:anim>
                                    <p:set>
                                      <p:cBhvr>
                                        <p:cTn id="40" dur="80"/>
                                        <p:tgtEl>
                                          <p:spTgt spid="59402">
                                            <p:txEl>
                                              <p:pRg st="1" end="1"/>
                                            </p:txEl>
                                          </p:spTgt>
                                        </p:tgtEl>
                                        <p:attrNameLst>
                                          <p:attrName>fill.type</p:attrName>
                                        </p:attrNameLst>
                                      </p:cBhvr>
                                      <p:to>
                                        <p:strVal val="solid"/>
                                      </p:to>
                                    </p:set>
                                  </p:childTnLst>
                                </p:cTn>
                              </p:par>
                            </p:childTnLst>
                          </p:cTn>
                        </p:par>
                        <p:par>
                          <p:cTn id="41" fill="hold">
                            <p:stCondLst>
                              <p:cond delay="112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59402">
                                            <p:txEl>
                                              <p:pRg st="2" end="2"/>
                                            </p:txEl>
                                          </p:spTgt>
                                        </p:tgtEl>
                                        <p:attrNameLst>
                                          <p:attrName>style.visibility</p:attrName>
                                        </p:attrNameLst>
                                      </p:cBhvr>
                                      <p:to>
                                        <p:strVal val="visible"/>
                                      </p:to>
                                    </p:set>
                                    <p:anim calcmode="discrete" valueType="clr">
                                      <p:cBhvr override="childStyle">
                                        <p:cTn id="44" dur="80"/>
                                        <p:tgtEl>
                                          <p:spTgt spid="5940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59402">
                                            <p:txEl>
                                              <p:pRg st="2" end="2"/>
                                            </p:txEl>
                                          </p:spTgt>
                                        </p:tgtEl>
                                        <p:attrNameLst>
                                          <p:attrName>fillcolor</p:attrName>
                                        </p:attrNameLst>
                                      </p:cBhvr>
                                      <p:tavLst>
                                        <p:tav tm="0">
                                          <p:val>
                                            <p:clrVal>
                                              <a:schemeClr val="accent2"/>
                                            </p:clrVal>
                                          </p:val>
                                        </p:tav>
                                        <p:tav tm="50000">
                                          <p:val>
                                            <p:clrVal>
                                              <a:schemeClr val="hlink"/>
                                            </p:clrVal>
                                          </p:val>
                                        </p:tav>
                                      </p:tavLst>
                                    </p:anim>
                                    <p:set>
                                      <p:cBhvr>
                                        <p:cTn id="46" dur="80"/>
                                        <p:tgtEl>
                                          <p:spTgt spid="59402">
                                            <p:txEl>
                                              <p:pRg st="2" end="2"/>
                                            </p:txEl>
                                          </p:spTgt>
                                        </p:tgtEl>
                                        <p:attrNameLst>
                                          <p:attrName>fill.type</p:attrName>
                                        </p:attrNameLst>
                                      </p:cBhvr>
                                      <p:to>
                                        <p:strVal val="solid"/>
                                      </p:to>
                                    </p:set>
                                  </p:childTnLst>
                                </p:cTn>
                              </p:par>
                            </p:childTnLst>
                          </p:cTn>
                        </p:par>
                        <p:par>
                          <p:cTn id="47" fill="hold">
                            <p:stCondLst>
                              <p:cond delay="156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59402">
                                            <p:txEl>
                                              <p:pRg st="3" end="3"/>
                                            </p:txEl>
                                          </p:spTgt>
                                        </p:tgtEl>
                                        <p:attrNameLst>
                                          <p:attrName>style.visibility</p:attrName>
                                        </p:attrNameLst>
                                      </p:cBhvr>
                                      <p:to>
                                        <p:strVal val="visible"/>
                                      </p:to>
                                    </p:set>
                                    <p:anim calcmode="discrete" valueType="clr">
                                      <p:cBhvr override="childStyle">
                                        <p:cTn id="50" dur="80"/>
                                        <p:tgtEl>
                                          <p:spTgt spid="5940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59402">
                                            <p:txEl>
                                              <p:pRg st="3" end="3"/>
                                            </p:txEl>
                                          </p:spTgt>
                                        </p:tgtEl>
                                        <p:attrNameLst>
                                          <p:attrName>fillcolor</p:attrName>
                                        </p:attrNameLst>
                                      </p:cBhvr>
                                      <p:tavLst>
                                        <p:tav tm="0">
                                          <p:val>
                                            <p:clrVal>
                                              <a:schemeClr val="accent2"/>
                                            </p:clrVal>
                                          </p:val>
                                        </p:tav>
                                        <p:tav tm="50000">
                                          <p:val>
                                            <p:clrVal>
                                              <a:schemeClr val="hlink"/>
                                            </p:clrVal>
                                          </p:val>
                                        </p:tav>
                                      </p:tavLst>
                                    </p:anim>
                                    <p:set>
                                      <p:cBhvr>
                                        <p:cTn id="52" dur="80"/>
                                        <p:tgtEl>
                                          <p:spTgt spid="59402">
                                            <p:txEl>
                                              <p:pRg st="3" end="3"/>
                                            </p:txEl>
                                          </p:spTgt>
                                        </p:tgtEl>
                                        <p:attrNameLst>
                                          <p:attrName>fill.type</p:attrName>
                                        </p:attrNameLst>
                                      </p:cBhvr>
                                      <p:to>
                                        <p:strVal val="solid"/>
                                      </p:to>
                                    </p:set>
                                  </p:childTnLst>
                                </p:cTn>
                              </p:par>
                            </p:childTnLst>
                          </p:cTn>
                        </p:par>
                        <p:par>
                          <p:cTn id="53" fill="hold">
                            <p:stCondLst>
                              <p:cond delay="2000"/>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59402">
                                            <p:txEl>
                                              <p:pRg st="4" end="4"/>
                                            </p:txEl>
                                          </p:spTgt>
                                        </p:tgtEl>
                                        <p:attrNameLst>
                                          <p:attrName>style.visibility</p:attrName>
                                        </p:attrNameLst>
                                      </p:cBhvr>
                                      <p:to>
                                        <p:strVal val="visible"/>
                                      </p:to>
                                    </p:set>
                                    <p:anim calcmode="discrete" valueType="clr">
                                      <p:cBhvr override="childStyle">
                                        <p:cTn id="56" dur="80"/>
                                        <p:tgtEl>
                                          <p:spTgt spid="5940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59402">
                                            <p:txEl>
                                              <p:pRg st="4" end="4"/>
                                            </p:txEl>
                                          </p:spTgt>
                                        </p:tgtEl>
                                        <p:attrNameLst>
                                          <p:attrName>fillcolor</p:attrName>
                                        </p:attrNameLst>
                                      </p:cBhvr>
                                      <p:tavLst>
                                        <p:tav tm="0">
                                          <p:val>
                                            <p:clrVal>
                                              <a:schemeClr val="accent2"/>
                                            </p:clrVal>
                                          </p:val>
                                        </p:tav>
                                        <p:tav tm="50000">
                                          <p:val>
                                            <p:clrVal>
                                              <a:schemeClr val="hlink"/>
                                            </p:clrVal>
                                          </p:val>
                                        </p:tav>
                                      </p:tavLst>
                                    </p:anim>
                                    <p:set>
                                      <p:cBhvr>
                                        <p:cTn id="58" dur="80"/>
                                        <p:tgtEl>
                                          <p:spTgt spid="59402">
                                            <p:txEl>
                                              <p:pRg st="4" end="4"/>
                                            </p:txEl>
                                          </p:spTgt>
                                        </p:tgtEl>
                                        <p:attrNameLst>
                                          <p:attrName>fill.type</p:attrName>
                                        </p:attrNameLst>
                                      </p:cBhvr>
                                      <p:to>
                                        <p:strVal val="solid"/>
                                      </p:to>
                                    </p:set>
                                  </p:childTnLst>
                                </p:cTn>
                              </p:par>
                            </p:childTnLst>
                          </p:cTn>
                        </p:par>
                        <p:par>
                          <p:cTn id="59" fill="hold">
                            <p:stCondLst>
                              <p:cond delay="28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59402">
                                            <p:txEl>
                                              <p:pRg st="5" end="5"/>
                                            </p:txEl>
                                          </p:spTgt>
                                        </p:tgtEl>
                                        <p:attrNameLst>
                                          <p:attrName>style.visibility</p:attrName>
                                        </p:attrNameLst>
                                      </p:cBhvr>
                                      <p:to>
                                        <p:strVal val="visible"/>
                                      </p:to>
                                    </p:set>
                                    <p:anim calcmode="discrete" valueType="clr">
                                      <p:cBhvr override="childStyle">
                                        <p:cTn id="62" dur="80"/>
                                        <p:tgtEl>
                                          <p:spTgt spid="5940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9402">
                                            <p:txEl>
                                              <p:pRg st="5" end="5"/>
                                            </p:txEl>
                                          </p:spTgt>
                                        </p:tgtEl>
                                        <p:attrNameLst>
                                          <p:attrName>fillcolor</p:attrName>
                                        </p:attrNameLst>
                                      </p:cBhvr>
                                      <p:tavLst>
                                        <p:tav tm="0">
                                          <p:val>
                                            <p:clrVal>
                                              <a:schemeClr val="accent2"/>
                                            </p:clrVal>
                                          </p:val>
                                        </p:tav>
                                        <p:tav tm="50000">
                                          <p:val>
                                            <p:clrVal>
                                              <a:schemeClr val="hlink"/>
                                            </p:clrVal>
                                          </p:val>
                                        </p:tav>
                                      </p:tavLst>
                                    </p:anim>
                                    <p:set>
                                      <p:cBhvr>
                                        <p:cTn id="64" dur="80"/>
                                        <p:tgtEl>
                                          <p:spTgt spid="59402">
                                            <p:txEl>
                                              <p:pRg st="5" end="5"/>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59403"/>
                                        </p:tgtEl>
                                        <p:attrNameLst>
                                          <p:attrName>style.visibility</p:attrName>
                                        </p:attrNameLst>
                                      </p:cBhvr>
                                      <p:to>
                                        <p:strVal val="visible"/>
                                      </p:to>
                                    </p:set>
                                    <p:anim calcmode="discrete" valueType="clr">
                                      <p:cBhvr override="childStyle">
                                        <p:cTn id="69" dur="80"/>
                                        <p:tgtEl>
                                          <p:spTgt spid="59403"/>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59403"/>
                                        </p:tgtEl>
                                        <p:attrNameLst>
                                          <p:attrName>fillcolor</p:attrName>
                                        </p:attrNameLst>
                                      </p:cBhvr>
                                      <p:tavLst>
                                        <p:tav tm="0">
                                          <p:val>
                                            <p:clrVal>
                                              <a:schemeClr val="accent2"/>
                                            </p:clrVal>
                                          </p:val>
                                        </p:tav>
                                        <p:tav tm="50000">
                                          <p:val>
                                            <p:clrVal>
                                              <a:schemeClr val="hlink"/>
                                            </p:clrVal>
                                          </p:val>
                                        </p:tav>
                                      </p:tavLst>
                                    </p:anim>
                                    <p:set>
                                      <p:cBhvr>
                                        <p:cTn id="71" dur="80"/>
                                        <p:tgtEl>
                                          <p:spTgt spid="594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402" grpId="0" build="p"/>
      <p:bldP spid="594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 y="76200"/>
            <a:ext cx="3657600" cy="533400"/>
          </a:xfrm>
          <a:solidFill>
            <a:schemeClr val="bg2"/>
          </a:solidFill>
          <a:ln w="38100">
            <a:solidFill>
              <a:schemeClr val="tx2"/>
            </a:solidFill>
          </a:ln>
        </p:spPr>
        <p:txBody>
          <a:bodyPr>
            <a:normAutofit fontScale="90000"/>
          </a:bodyPr>
          <a:lstStyle/>
          <a:p>
            <a:r>
              <a:rPr lang="en-US" sz="4400" dirty="0"/>
              <a:t>1 Pet. 5:1-4</a:t>
            </a:r>
          </a:p>
        </p:txBody>
      </p:sp>
      <p:sp>
        <p:nvSpPr>
          <p:cNvPr id="58371" name="Rectangle 3"/>
          <p:cNvSpPr>
            <a:spLocks noGrp="1" noChangeArrowheads="1"/>
          </p:cNvSpPr>
          <p:nvPr>
            <p:ph idx="1"/>
          </p:nvPr>
        </p:nvSpPr>
        <p:spPr>
          <a:xfrm>
            <a:off x="685800" y="1524000"/>
            <a:ext cx="7772400" cy="4800600"/>
          </a:xfrm>
        </p:spPr>
        <p:txBody>
          <a:bodyPr/>
          <a:lstStyle/>
          <a:p>
            <a:r>
              <a:rPr lang="en-US" sz="2800" baseline="30000" dirty="0">
                <a:latin typeface="Arial" pitchFamily="34" charset="0"/>
                <a:cs typeface="Arial" pitchFamily="34" charset="0"/>
              </a:rPr>
              <a:t>1</a:t>
            </a:r>
            <a:r>
              <a:rPr lang="en-US" sz="2800" dirty="0">
                <a:latin typeface="Arial" pitchFamily="34" charset="0"/>
                <a:cs typeface="Arial" pitchFamily="34" charset="0"/>
              </a:rPr>
              <a:t> The elders who are among you I exhort, I who am a fellow elder and a witness of the sufferings of Christ, and also a partaker of the glory that will be revealed: </a:t>
            </a:r>
            <a:r>
              <a:rPr lang="en-US" sz="2800" baseline="30000" dirty="0">
                <a:latin typeface="Arial" pitchFamily="34" charset="0"/>
                <a:cs typeface="Arial" pitchFamily="34" charset="0"/>
              </a:rPr>
              <a:t>2</a:t>
            </a:r>
            <a:r>
              <a:rPr lang="en-US" sz="2800" dirty="0">
                <a:latin typeface="Arial" pitchFamily="34" charset="0"/>
                <a:cs typeface="Arial" pitchFamily="34" charset="0"/>
              </a:rPr>
              <a:t>  Shepherd the flock of God which is among you, serving as overseers, not by compulsion but willingly, not for dishonest gain but eagerly; </a:t>
            </a:r>
            <a:r>
              <a:rPr lang="en-US" sz="2800" baseline="30000" dirty="0">
                <a:latin typeface="Arial" pitchFamily="34" charset="0"/>
                <a:cs typeface="Arial" pitchFamily="34" charset="0"/>
              </a:rPr>
              <a:t>3</a:t>
            </a:r>
            <a:r>
              <a:rPr lang="en-US" sz="2800" dirty="0">
                <a:latin typeface="Arial" pitchFamily="34" charset="0"/>
                <a:cs typeface="Arial" pitchFamily="34" charset="0"/>
              </a:rPr>
              <a:t>  nor as being lords over those entrusted to you, but being examples to the flock; </a:t>
            </a:r>
            <a:r>
              <a:rPr lang="en-US" sz="2800" baseline="30000" dirty="0">
                <a:latin typeface="Arial" pitchFamily="34" charset="0"/>
                <a:cs typeface="Arial" pitchFamily="34" charset="0"/>
              </a:rPr>
              <a:t>4</a:t>
            </a:r>
            <a:r>
              <a:rPr lang="en-US" sz="2800" dirty="0">
                <a:latin typeface="Arial" pitchFamily="34" charset="0"/>
                <a:cs typeface="Arial" pitchFamily="34" charset="0"/>
              </a:rPr>
              <a:t>  and when the Chief Shepherd appears, you will receive the crown of glory that does not fade away.</a:t>
            </a:r>
          </a:p>
        </p:txBody>
      </p:sp>
      <p:sp>
        <p:nvSpPr>
          <p:cNvPr id="58372" name="Oval 4"/>
          <p:cNvSpPr>
            <a:spLocks noChangeArrowheads="1"/>
          </p:cNvSpPr>
          <p:nvPr/>
        </p:nvSpPr>
        <p:spPr bwMode="auto">
          <a:xfrm>
            <a:off x="1214438" y="1525588"/>
            <a:ext cx="1905000" cy="531812"/>
          </a:xfrm>
          <a:prstGeom prst="ellipse">
            <a:avLst/>
          </a:prstGeom>
          <a:noFill/>
          <a:ln w="57150">
            <a:solidFill>
              <a:schemeClr val="tx2"/>
            </a:solidFill>
            <a:round/>
            <a:headEnd/>
            <a:tailEnd/>
          </a:ln>
          <a:effectLst/>
        </p:spPr>
        <p:txBody>
          <a:bodyPr anchor="ctr">
            <a:spAutoFit/>
          </a:bodyPr>
          <a:lstStyle/>
          <a:p>
            <a:endParaRPr lang="en-US"/>
          </a:p>
        </p:txBody>
      </p:sp>
      <p:sp>
        <p:nvSpPr>
          <p:cNvPr id="58373" name="Oval 5"/>
          <p:cNvSpPr>
            <a:spLocks noChangeArrowheads="1"/>
          </p:cNvSpPr>
          <p:nvPr/>
        </p:nvSpPr>
        <p:spPr bwMode="auto">
          <a:xfrm>
            <a:off x="4267200" y="1524000"/>
            <a:ext cx="1905000" cy="533400"/>
          </a:xfrm>
          <a:prstGeom prst="ellipse">
            <a:avLst/>
          </a:prstGeom>
          <a:noFill/>
          <a:ln w="57150">
            <a:solidFill>
              <a:schemeClr val="tx2"/>
            </a:solidFill>
            <a:round/>
            <a:headEnd/>
            <a:tailEnd/>
          </a:ln>
          <a:effectLst/>
        </p:spPr>
        <p:txBody>
          <a:bodyPr wrap="none" anchor="ctr">
            <a:spAutoFit/>
          </a:bodyPr>
          <a:lstStyle/>
          <a:p>
            <a:endParaRPr lang="en-US"/>
          </a:p>
        </p:txBody>
      </p:sp>
      <p:sp>
        <p:nvSpPr>
          <p:cNvPr id="58374" name="Text Box 6"/>
          <p:cNvSpPr txBox="1">
            <a:spLocks noChangeArrowheads="1"/>
          </p:cNvSpPr>
          <p:nvPr/>
        </p:nvSpPr>
        <p:spPr bwMode="auto">
          <a:xfrm>
            <a:off x="4267200" y="0"/>
            <a:ext cx="4800600" cy="1490663"/>
          </a:xfrm>
          <a:prstGeom prst="rect">
            <a:avLst/>
          </a:prstGeom>
          <a:solidFill>
            <a:schemeClr val="tx2"/>
          </a:solidFill>
          <a:ln w="57150">
            <a:solidFill>
              <a:schemeClr val="bg2"/>
            </a:solidFill>
            <a:miter lim="800000"/>
            <a:headEnd/>
            <a:tailEnd/>
          </a:ln>
          <a:effectLst/>
        </p:spPr>
        <p:txBody>
          <a:bodyPr>
            <a:spAutoFit/>
          </a:bodyPr>
          <a:lstStyle/>
          <a:p>
            <a:pPr>
              <a:spcBef>
                <a:spcPct val="50000"/>
              </a:spcBef>
              <a:buFontTx/>
              <a:buChar char="•"/>
            </a:pPr>
            <a:r>
              <a:rPr lang="en-US" sz="2200">
                <a:solidFill>
                  <a:schemeClr val="bg2"/>
                </a:solidFill>
                <a:latin typeface="Arial Black" pitchFamily="34" charset="0"/>
              </a:rPr>
              <a:t>elder 	Gk. </a:t>
            </a:r>
            <a:r>
              <a:rPr lang="en-US" sz="2200" b="1" i="1">
                <a:solidFill>
                  <a:schemeClr val="bg2"/>
                </a:solidFill>
              </a:rPr>
              <a:t>presbuteros</a:t>
            </a:r>
            <a:endParaRPr lang="en-US" sz="2200" b="1">
              <a:solidFill>
                <a:schemeClr val="bg2"/>
              </a:solidFill>
            </a:endParaRPr>
          </a:p>
          <a:p>
            <a:pPr>
              <a:spcBef>
                <a:spcPct val="50000"/>
              </a:spcBef>
              <a:buFontTx/>
              <a:buChar char="•"/>
            </a:pPr>
            <a:r>
              <a:rPr lang="en-US" sz="2200">
                <a:solidFill>
                  <a:schemeClr val="bg2"/>
                </a:solidFill>
                <a:latin typeface="Arial Black" pitchFamily="34" charset="0"/>
              </a:rPr>
              <a:t>pastor 	Gk. </a:t>
            </a:r>
            <a:r>
              <a:rPr lang="en-US" sz="2200" b="1" i="1">
                <a:solidFill>
                  <a:schemeClr val="bg2"/>
                </a:solidFill>
              </a:rPr>
              <a:t>poimaino</a:t>
            </a:r>
          </a:p>
          <a:p>
            <a:pPr>
              <a:spcBef>
                <a:spcPct val="50000"/>
              </a:spcBef>
              <a:buFontTx/>
              <a:buChar char="•"/>
            </a:pPr>
            <a:r>
              <a:rPr lang="en-US" sz="2200">
                <a:solidFill>
                  <a:schemeClr val="bg2"/>
                </a:solidFill>
                <a:latin typeface="Arial Black" pitchFamily="34" charset="0"/>
              </a:rPr>
              <a:t>bishop 	GK. </a:t>
            </a:r>
            <a:r>
              <a:rPr lang="en-US" sz="2200" b="1" i="1">
                <a:solidFill>
                  <a:schemeClr val="bg2"/>
                </a:solidFill>
              </a:rPr>
              <a:t>episkopeo</a:t>
            </a:r>
          </a:p>
        </p:txBody>
      </p:sp>
      <p:sp>
        <p:nvSpPr>
          <p:cNvPr id="58375" name="Oval 7"/>
          <p:cNvSpPr>
            <a:spLocks noChangeArrowheads="1"/>
          </p:cNvSpPr>
          <p:nvPr/>
        </p:nvSpPr>
        <p:spPr bwMode="auto">
          <a:xfrm>
            <a:off x="5562600" y="2819400"/>
            <a:ext cx="1752600" cy="533400"/>
          </a:xfrm>
          <a:prstGeom prst="ellipse">
            <a:avLst/>
          </a:prstGeom>
          <a:noFill/>
          <a:ln w="57150">
            <a:solidFill>
              <a:schemeClr val="tx2"/>
            </a:solidFill>
            <a:round/>
            <a:headEnd/>
            <a:tailEnd/>
          </a:ln>
          <a:effectLst/>
        </p:spPr>
        <p:txBody>
          <a:bodyPr wrap="none" anchor="ctr">
            <a:spAutoFit/>
          </a:bodyPr>
          <a:lstStyle/>
          <a:p>
            <a:endParaRPr lang="en-US"/>
          </a:p>
        </p:txBody>
      </p:sp>
      <p:sp>
        <p:nvSpPr>
          <p:cNvPr id="58376" name="Oval 8"/>
          <p:cNvSpPr>
            <a:spLocks noChangeArrowheads="1"/>
          </p:cNvSpPr>
          <p:nvPr/>
        </p:nvSpPr>
        <p:spPr bwMode="auto">
          <a:xfrm>
            <a:off x="1066800" y="3733800"/>
            <a:ext cx="1752600" cy="457200"/>
          </a:xfrm>
          <a:prstGeom prst="ellipse">
            <a:avLst/>
          </a:prstGeom>
          <a:noFill/>
          <a:ln w="57150">
            <a:solidFill>
              <a:schemeClr val="tx2"/>
            </a:solidFill>
            <a:round/>
            <a:headEnd/>
            <a:tailEnd/>
          </a:ln>
          <a:effectLst/>
        </p:spPr>
        <p:txBody>
          <a:bodyPr wrap="none" anchor="ctr">
            <a:spAutoFit/>
          </a:bodyPr>
          <a:lstStyle/>
          <a:p>
            <a:endParaRPr lang="en-US"/>
          </a:p>
        </p:txBody>
      </p:sp>
      <p:sp>
        <p:nvSpPr>
          <p:cNvPr id="58377" name="Text Box 9"/>
          <p:cNvSpPr txBox="1">
            <a:spLocks noChangeArrowheads="1"/>
          </p:cNvSpPr>
          <p:nvPr/>
        </p:nvSpPr>
        <p:spPr bwMode="auto">
          <a:xfrm>
            <a:off x="5410200" y="6491288"/>
            <a:ext cx="3733800" cy="366712"/>
          </a:xfrm>
          <a:prstGeom prst="rect">
            <a:avLst/>
          </a:prstGeom>
          <a:noFill/>
          <a:ln w="57150">
            <a:noFill/>
            <a:miter lim="800000"/>
            <a:headEnd/>
            <a:tailEnd/>
          </a:ln>
          <a:effectLst/>
        </p:spPr>
        <p:txBody>
          <a:bodyPr>
            <a:spAutoFit/>
          </a:bodyPr>
          <a:lstStyle/>
          <a:p>
            <a:pPr algn="ctr"/>
            <a:r>
              <a:rPr lang="en-US" b="1" dirty="0"/>
              <a:t>(NKJV)</a:t>
            </a:r>
          </a:p>
        </p:txBody>
      </p:sp>
      <p:sp>
        <p:nvSpPr>
          <p:cNvPr id="58379" name="Freeform 11"/>
          <p:cNvSpPr>
            <a:spLocks/>
          </p:cNvSpPr>
          <p:nvPr/>
        </p:nvSpPr>
        <p:spPr bwMode="auto">
          <a:xfrm>
            <a:off x="3048000" y="228600"/>
            <a:ext cx="1219200" cy="1371600"/>
          </a:xfrm>
          <a:custGeom>
            <a:avLst/>
            <a:gdLst/>
            <a:ahLst/>
            <a:cxnLst>
              <a:cxn ang="0">
                <a:pos x="768" y="0"/>
              </a:cxn>
              <a:cxn ang="0">
                <a:pos x="624" y="0"/>
              </a:cxn>
              <a:cxn ang="0">
                <a:pos x="480" y="0"/>
              </a:cxn>
              <a:cxn ang="0">
                <a:pos x="480" y="720"/>
              </a:cxn>
              <a:cxn ang="0">
                <a:pos x="0" y="864"/>
              </a:cxn>
            </a:cxnLst>
            <a:rect l="0" t="0" r="r" b="b"/>
            <a:pathLst>
              <a:path w="768" h="864">
                <a:moveTo>
                  <a:pt x="768" y="0"/>
                </a:moveTo>
                <a:lnTo>
                  <a:pt x="624" y="0"/>
                </a:lnTo>
                <a:lnTo>
                  <a:pt x="480" y="0"/>
                </a:lnTo>
                <a:lnTo>
                  <a:pt x="480" y="720"/>
                </a:lnTo>
                <a:lnTo>
                  <a:pt x="0" y="864"/>
                </a:lnTo>
              </a:path>
            </a:pathLst>
          </a:custGeom>
          <a:noFill/>
          <a:ln w="57150" cap="flat" cmpd="sng">
            <a:solidFill>
              <a:schemeClr val="tx2"/>
            </a:solidFill>
            <a:prstDash val="solid"/>
            <a:round/>
            <a:headEnd/>
            <a:tailEnd type="stealth" w="lg" len="lg"/>
          </a:ln>
          <a:effectLst/>
        </p:spPr>
        <p:txBody>
          <a:bodyPr>
            <a:spAutoFit/>
          </a:bodyPr>
          <a:lstStyle/>
          <a:p>
            <a:endParaRPr lang="en-US"/>
          </a:p>
        </p:txBody>
      </p:sp>
      <p:sp>
        <p:nvSpPr>
          <p:cNvPr id="58380" name="Freeform 12"/>
          <p:cNvSpPr>
            <a:spLocks/>
          </p:cNvSpPr>
          <p:nvPr/>
        </p:nvSpPr>
        <p:spPr bwMode="auto">
          <a:xfrm>
            <a:off x="3962400" y="762000"/>
            <a:ext cx="1524000" cy="2133600"/>
          </a:xfrm>
          <a:custGeom>
            <a:avLst/>
            <a:gdLst/>
            <a:ahLst/>
            <a:cxnLst>
              <a:cxn ang="0">
                <a:pos x="240" y="0"/>
              </a:cxn>
              <a:cxn ang="0">
                <a:pos x="0" y="0"/>
              </a:cxn>
              <a:cxn ang="0">
                <a:pos x="0" y="1344"/>
              </a:cxn>
              <a:cxn ang="0">
                <a:pos x="960" y="1344"/>
              </a:cxn>
            </a:cxnLst>
            <a:rect l="0" t="0" r="r" b="b"/>
            <a:pathLst>
              <a:path w="960" h="1344">
                <a:moveTo>
                  <a:pt x="240" y="0"/>
                </a:moveTo>
                <a:lnTo>
                  <a:pt x="0" y="0"/>
                </a:lnTo>
                <a:lnTo>
                  <a:pt x="0" y="1344"/>
                </a:lnTo>
                <a:lnTo>
                  <a:pt x="960" y="1344"/>
                </a:lnTo>
              </a:path>
            </a:pathLst>
          </a:custGeom>
          <a:noFill/>
          <a:ln w="57150" cap="flat" cmpd="sng">
            <a:solidFill>
              <a:schemeClr val="tx2"/>
            </a:solidFill>
            <a:prstDash val="solid"/>
            <a:round/>
            <a:headEnd/>
            <a:tailEnd type="stealth" w="lg" len="lg"/>
          </a:ln>
          <a:effectLst/>
        </p:spPr>
        <p:txBody>
          <a:bodyPr>
            <a:spAutoFit/>
          </a:bodyPr>
          <a:lstStyle/>
          <a:p>
            <a:endParaRPr lang="en-US"/>
          </a:p>
        </p:txBody>
      </p:sp>
      <p:sp>
        <p:nvSpPr>
          <p:cNvPr id="58381" name="Freeform 13"/>
          <p:cNvSpPr>
            <a:spLocks/>
          </p:cNvSpPr>
          <p:nvPr/>
        </p:nvSpPr>
        <p:spPr bwMode="auto">
          <a:xfrm>
            <a:off x="2895600" y="1295400"/>
            <a:ext cx="1447800" cy="2438400"/>
          </a:xfrm>
          <a:custGeom>
            <a:avLst/>
            <a:gdLst/>
            <a:ahLst/>
            <a:cxnLst>
              <a:cxn ang="0">
                <a:pos x="912" y="0"/>
              </a:cxn>
              <a:cxn ang="0">
                <a:pos x="816" y="0"/>
              </a:cxn>
              <a:cxn ang="0">
                <a:pos x="816" y="1536"/>
              </a:cxn>
              <a:cxn ang="0">
                <a:pos x="0" y="1536"/>
              </a:cxn>
            </a:cxnLst>
            <a:rect l="0" t="0" r="r" b="b"/>
            <a:pathLst>
              <a:path w="912" h="1536">
                <a:moveTo>
                  <a:pt x="912" y="0"/>
                </a:moveTo>
                <a:lnTo>
                  <a:pt x="816" y="0"/>
                </a:lnTo>
                <a:lnTo>
                  <a:pt x="816" y="1536"/>
                </a:lnTo>
                <a:lnTo>
                  <a:pt x="0" y="1536"/>
                </a:lnTo>
              </a:path>
            </a:pathLst>
          </a:custGeom>
          <a:noFill/>
          <a:ln w="57150" cap="flat" cmpd="sng">
            <a:solidFill>
              <a:schemeClr val="tx2"/>
            </a:solidFill>
            <a:prstDash val="solid"/>
            <a:round/>
            <a:headEnd/>
            <a:tailEnd type="stealth" w="lg" len="lg"/>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heel(1)">
                                      <p:cBhvr>
                                        <p:cTn id="7" dur="20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wheel(2)">
                                      <p:cBhvr>
                                        <p:cTn id="12" dur="2000"/>
                                        <p:tgtEl>
                                          <p:spTgt spid="5837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58375"/>
                                        </p:tgtEl>
                                        <p:attrNameLst>
                                          <p:attrName>style.visibility</p:attrName>
                                        </p:attrNameLst>
                                      </p:cBhvr>
                                      <p:to>
                                        <p:strVal val="visible"/>
                                      </p:to>
                                    </p:set>
                                    <p:animEffect transition="in" filter="wheel(3)">
                                      <p:cBhvr>
                                        <p:cTn id="17" dur="2000"/>
                                        <p:tgtEl>
                                          <p:spTgt spid="5837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8376"/>
                                        </p:tgtEl>
                                        <p:attrNameLst>
                                          <p:attrName>style.visibility</p:attrName>
                                        </p:attrNameLst>
                                      </p:cBhvr>
                                      <p:to>
                                        <p:strVal val="visible"/>
                                      </p:to>
                                    </p:set>
                                    <p:animEffect transition="in" filter="wheel(4)">
                                      <p:cBhvr>
                                        <p:cTn id="22" dur="2000"/>
                                        <p:tgtEl>
                                          <p:spTgt spid="583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8379"/>
                                        </p:tgtEl>
                                        <p:attrNameLst>
                                          <p:attrName>style.visibility</p:attrName>
                                        </p:attrNameLst>
                                      </p:cBhvr>
                                      <p:to>
                                        <p:strVal val="visible"/>
                                      </p:to>
                                    </p:set>
                                    <p:animEffect transition="in" filter="wipe(up)">
                                      <p:cBhvr>
                                        <p:cTn id="27" dur="500"/>
                                        <p:tgtEl>
                                          <p:spTgt spid="5837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8380"/>
                                        </p:tgtEl>
                                        <p:attrNameLst>
                                          <p:attrName>style.visibility</p:attrName>
                                        </p:attrNameLst>
                                      </p:cBhvr>
                                      <p:to>
                                        <p:strVal val="visible"/>
                                      </p:to>
                                    </p:set>
                                    <p:animEffect transition="in" filter="wipe(up)">
                                      <p:cBhvr>
                                        <p:cTn id="30" dur="500"/>
                                        <p:tgtEl>
                                          <p:spTgt spid="5838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8381"/>
                                        </p:tgtEl>
                                        <p:attrNameLst>
                                          <p:attrName>style.visibility</p:attrName>
                                        </p:attrNameLst>
                                      </p:cBhvr>
                                      <p:to>
                                        <p:strVal val="visible"/>
                                      </p:to>
                                    </p:set>
                                    <p:animEffect transition="in" filter="wipe(up)">
                                      <p:cBhvr>
                                        <p:cTn id="33" dur="5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3" grpId="0" animBg="1"/>
      <p:bldP spid="58375" grpId="0" animBg="1"/>
      <p:bldP spid="58376" grpId="0" animBg="1"/>
      <p:bldP spid="58379" grpId="0" animBg="1"/>
      <p:bldP spid="58380" grpId="0" animBg="1"/>
      <p:bldP spid="583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Lord’s Church</a:t>
            </a:r>
          </a:p>
        </p:txBody>
      </p:sp>
      <p:sp>
        <p:nvSpPr>
          <p:cNvPr id="46083" name="Rectangle 3"/>
          <p:cNvSpPr>
            <a:spLocks noGrp="1" noChangeArrowheads="1"/>
          </p:cNvSpPr>
          <p:nvPr>
            <p:ph idx="1"/>
          </p:nvPr>
        </p:nvSpPr>
        <p:spPr/>
        <p:txBody>
          <a:bodyPr/>
          <a:lstStyle/>
          <a:p>
            <a:pPr marL="240030" indent="-514350">
              <a:buFont typeface="+mj-lt"/>
              <a:buAutoNum type="arabicPeriod"/>
            </a:pPr>
            <a:r>
              <a:rPr lang="en-US" sz="2800" dirty="0"/>
              <a:t>built at the right </a:t>
            </a:r>
            <a:r>
              <a:rPr lang="en-US" sz="2800" dirty="0" smtClean="0"/>
              <a:t>time: ~33 </a:t>
            </a:r>
            <a:r>
              <a:rPr lang="en-US" dirty="0" smtClean="0"/>
              <a:t>AD (Acts 2:47)</a:t>
            </a:r>
            <a:endParaRPr lang="en-US" sz="2800" dirty="0"/>
          </a:p>
          <a:p>
            <a:pPr marL="240030" indent="-514350">
              <a:buFont typeface="+mj-lt"/>
              <a:buAutoNum type="arabicPeriod"/>
            </a:pPr>
            <a:r>
              <a:rPr lang="en-US" sz="2800" dirty="0"/>
              <a:t>built in the right place: </a:t>
            </a:r>
            <a:r>
              <a:rPr lang="en-US" dirty="0" smtClean="0"/>
              <a:t>Jerusalem (Acts 1:4; 2:5)</a:t>
            </a:r>
            <a:endParaRPr lang="en-US" sz="2800" dirty="0"/>
          </a:p>
          <a:p>
            <a:pPr marL="240030" indent="-514350">
              <a:buFont typeface="+mj-lt"/>
              <a:buAutoNum type="arabicPeriod"/>
            </a:pPr>
            <a:r>
              <a:rPr lang="en-US" sz="2800" dirty="0"/>
              <a:t>built by the right person: </a:t>
            </a:r>
            <a:r>
              <a:rPr lang="en-US" sz="2800" dirty="0" smtClean="0"/>
              <a:t>Jesus (Matt. 16:18)</a:t>
            </a:r>
            <a:endParaRPr lang="en-US" sz="2800" dirty="0"/>
          </a:p>
          <a:p>
            <a:pPr marL="240030" indent="-514350">
              <a:buFont typeface="+mj-lt"/>
              <a:buAutoNum type="arabicPeriod"/>
            </a:pPr>
            <a:r>
              <a:rPr lang="en-US" sz="2800" dirty="0"/>
              <a:t>uses the right rule: New </a:t>
            </a:r>
            <a:r>
              <a:rPr lang="en-US" sz="2800" dirty="0" smtClean="0"/>
              <a:t>Testament (Heb. 12:24)</a:t>
            </a:r>
            <a:endParaRPr lang="en-US" sz="2800" dirty="0"/>
          </a:p>
          <a:p>
            <a:pPr marL="240030" indent="-514350">
              <a:buFont typeface="+mj-lt"/>
              <a:buAutoNum type="arabicPeriod"/>
            </a:pPr>
            <a:r>
              <a:rPr lang="en-US" sz="2800" dirty="0"/>
              <a:t>worships correctly: spirit and </a:t>
            </a:r>
            <a:r>
              <a:rPr lang="en-US" dirty="0" smtClean="0"/>
              <a:t>truth (Jn. 4:23, 24)</a:t>
            </a:r>
            <a:endParaRPr lang="en-US" sz="2800" dirty="0"/>
          </a:p>
          <a:p>
            <a:pPr marL="240030" indent="-514350">
              <a:buFont typeface="+mj-lt"/>
              <a:buAutoNum type="arabicPeriod"/>
            </a:pPr>
            <a:r>
              <a:rPr lang="en-US" sz="2800" dirty="0"/>
              <a:t>is organized the right </a:t>
            </a:r>
            <a:r>
              <a:rPr lang="en-US" sz="2800" dirty="0" smtClean="0"/>
              <a:t>way (Acts 14:23)</a:t>
            </a:r>
            <a:endParaRPr lang="en-US" sz="2800" dirty="0"/>
          </a:p>
          <a:p>
            <a:pPr marL="240030" indent="-514350">
              <a:buFont typeface="+mj-lt"/>
              <a:buAutoNum type="arabicPeriod"/>
            </a:pPr>
            <a:r>
              <a:rPr lang="en-US" sz="2800" b="1" dirty="0"/>
              <a:t>members wear scriptural </a:t>
            </a:r>
            <a:r>
              <a:rPr lang="en-US" sz="2800" b="1" dirty="0" smtClean="0"/>
              <a:t>designations</a:t>
            </a:r>
            <a:endParaRPr lang="en-US" sz="2800" b="1" dirty="0"/>
          </a:p>
        </p:txBody>
      </p:sp>
      <p:pic>
        <p:nvPicPr>
          <p:cNvPr id="46084" name="Picture 4" descr="MCWB01372_0000[1]"/>
          <p:cNvPicPr>
            <a:picLocks noChangeAspect="1" noChangeArrowheads="1"/>
          </p:cNvPicPr>
          <p:nvPr/>
        </p:nvPicPr>
        <p:blipFill>
          <a:blip r:embed="rId2"/>
          <a:srcRect/>
          <a:stretch>
            <a:fillRect/>
          </a:stretch>
        </p:blipFill>
        <p:spPr bwMode="auto">
          <a:xfrm>
            <a:off x="7772400" y="577850"/>
            <a:ext cx="838200" cy="793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365125"/>
            <a:ext cx="9144000" cy="701675"/>
          </a:xfrm>
          <a:prstGeom prst="rect">
            <a:avLst/>
          </a:prstGeom>
          <a:noFill/>
          <a:ln w="9525">
            <a:noFill/>
            <a:miter lim="800000"/>
            <a:headEnd/>
            <a:tailEnd/>
          </a:ln>
          <a:effectLst/>
        </p:spPr>
        <p:txBody>
          <a:bodyPr>
            <a:spAutoFit/>
          </a:bodyPr>
          <a:lstStyle/>
          <a:p>
            <a:pPr algn="ctr"/>
            <a:r>
              <a:rPr lang="en-US" sz="4000">
                <a:solidFill>
                  <a:schemeClr val="bg2"/>
                </a:solidFill>
                <a:latin typeface="Arial Black" pitchFamily="34" charset="0"/>
              </a:rPr>
              <a:t>“FAITH BUILDING”</a:t>
            </a:r>
          </a:p>
        </p:txBody>
      </p:sp>
      <p:sp>
        <p:nvSpPr>
          <p:cNvPr id="14341" name="Text Box 5"/>
          <p:cNvSpPr txBox="1">
            <a:spLocks noChangeArrowheads="1"/>
          </p:cNvSpPr>
          <p:nvPr/>
        </p:nvSpPr>
        <p:spPr bwMode="auto">
          <a:xfrm>
            <a:off x="0" y="1436688"/>
            <a:ext cx="9144000" cy="519112"/>
          </a:xfrm>
          <a:prstGeom prst="rect">
            <a:avLst/>
          </a:prstGeom>
          <a:noFill/>
          <a:ln w="9525">
            <a:noFill/>
            <a:miter lim="800000"/>
            <a:headEnd/>
            <a:tailEnd/>
          </a:ln>
          <a:effectLst/>
        </p:spPr>
        <p:txBody>
          <a:bodyPr>
            <a:spAutoFit/>
          </a:bodyPr>
          <a:lstStyle/>
          <a:p>
            <a:pPr algn="ctr"/>
            <a:r>
              <a:rPr lang="en-US" sz="2800">
                <a:solidFill>
                  <a:schemeClr val="bg2"/>
                </a:solidFill>
              </a:rPr>
              <a:t>Which standard of measurement?</a:t>
            </a:r>
          </a:p>
        </p:txBody>
      </p:sp>
      <p:sp>
        <p:nvSpPr>
          <p:cNvPr id="14342" name="Line 6"/>
          <p:cNvSpPr>
            <a:spLocks noChangeShapeType="1"/>
          </p:cNvSpPr>
          <p:nvPr/>
        </p:nvSpPr>
        <p:spPr bwMode="auto">
          <a:xfrm flipH="1">
            <a:off x="2439988" y="2128838"/>
            <a:ext cx="2130425" cy="1901825"/>
          </a:xfrm>
          <a:prstGeom prst="line">
            <a:avLst/>
          </a:prstGeom>
          <a:noFill/>
          <a:ln w="57150">
            <a:solidFill>
              <a:schemeClr val="bg1"/>
            </a:solidFill>
            <a:round/>
            <a:headEnd/>
            <a:tailEnd type="triangle" w="lg" len="med"/>
          </a:ln>
          <a:effectLst/>
        </p:spPr>
        <p:txBody>
          <a:bodyPr/>
          <a:lstStyle/>
          <a:p>
            <a:endParaRPr lang="en-US"/>
          </a:p>
        </p:txBody>
      </p:sp>
      <p:sp>
        <p:nvSpPr>
          <p:cNvPr id="14343" name="Line 7"/>
          <p:cNvSpPr>
            <a:spLocks noChangeShapeType="1"/>
          </p:cNvSpPr>
          <p:nvPr/>
        </p:nvSpPr>
        <p:spPr bwMode="auto">
          <a:xfrm>
            <a:off x="4572000" y="2133600"/>
            <a:ext cx="2057400" cy="1905000"/>
          </a:xfrm>
          <a:prstGeom prst="line">
            <a:avLst/>
          </a:prstGeom>
          <a:noFill/>
          <a:ln w="57150">
            <a:solidFill>
              <a:schemeClr val="bg1"/>
            </a:solidFill>
            <a:round/>
            <a:headEnd/>
            <a:tailEnd type="triangle" w="lg" len="med"/>
          </a:ln>
          <a:effectLst/>
        </p:spPr>
        <p:txBody>
          <a:bodyPr/>
          <a:lstStyle/>
          <a:p>
            <a:endParaRPr lang="en-US"/>
          </a:p>
        </p:txBody>
      </p:sp>
      <p:sp>
        <p:nvSpPr>
          <p:cNvPr id="14344" name="Text Box 8"/>
          <p:cNvSpPr txBox="1">
            <a:spLocks noChangeArrowheads="1"/>
          </p:cNvSpPr>
          <p:nvPr/>
        </p:nvSpPr>
        <p:spPr bwMode="auto">
          <a:xfrm>
            <a:off x="4191000" y="2406650"/>
            <a:ext cx="696913" cy="1098550"/>
          </a:xfrm>
          <a:prstGeom prst="rect">
            <a:avLst/>
          </a:prstGeom>
          <a:noFill/>
          <a:ln w="57150">
            <a:noFill/>
            <a:miter lim="800000"/>
            <a:headEnd/>
            <a:tailEnd type="none" w="lg" len="med"/>
          </a:ln>
          <a:effectLst/>
        </p:spPr>
        <p:txBody>
          <a:bodyPr wrap="none">
            <a:spAutoFit/>
          </a:bodyPr>
          <a:lstStyle/>
          <a:p>
            <a:r>
              <a:rPr lang="en-US" sz="6600">
                <a:solidFill>
                  <a:schemeClr val="bg1"/>
                </a:solidFill>
                <a:latin typeface="Arial Black" pitchFamily="34" charset="0"/>
              </a:rPr>
              <a:t>?</a:t>
            </a:r>
          </a:p>
        </p:txBody>
      </p:sp>
      <p:pic>
        <p:nvPicPr>
          <p:cNvPr id="14346" name="Picture 10" descr="MCj02504190000[1]"/>
          <p:cNvPicPr>
            <a:picLocks noChangeAspect="1" noChangeArrowheads="1"/>
          </p:cNvPicPr>
          <p:nvPr/>
        </p:nvPicPr>
        <p:blipFill>
          <a:blip r:embed="rId3"/>
          <a:srcRect/>
          <a:stretch>
            <a:fillRect/>
          </a:stretch>
        </p:blipFill>
        <p:spPr bwMode="auto">
          <a:xfrm>
            <a:off x="0" y="0"/>
            <a:ext cx="2151063" cy="2551113"/>
          </a:xfrm>
          <a:prstGeom prst="rect">
            <a:avLst/>
          </a:prstGeom>
          <a:noFill/>
        </p:spPr>
      </p:pic>
      <p:pic>
        <p:nvPicPr>
          <p:cNvPr id="14348" name="Picture 12" descr="MCj01954020000[1]"/>
          <p:cNvPicPr>
            <a:picLocks noChangeAspect="1" noChangeArrowheads="1"/>
          </p:cNvPicPr>
          <p:nvPr/>
        </p:nvPicPr>
        <p:blipFill>
          <a:blip r:embed="rId4"/>
          <a:srcRect/>
          <a:stretch>
            <a:fillRect/>
          </a:stretch>
        </p:blipFill>
        <p:spPr bwMode="auto">
          <a:xfrm>
            <a:off x="3810000" y="3810000"/>
            <a:ext cx="1585913" cy="1825625"/>
          </a:xfrm>
          <a:prstGeom prst="rect">
            <a:avLst/>
          </a:prstGeom>
          <a:noFill/>
        </p:spPr>
      </p:pic>
      <p:pic>
        <p:nvPicPr>
          <p:cNvPr id="14356" name="Picture 20" descr="MCj03986990000[1]"/>
          <p:cNvPicPr>
            <a:picLocks noChangeAspect="1" noChangeArrowheads="1"/>
          </p:cNvPicPr>
          <p:nvPr/>
        </p:nvPicPr>
        <p:blipFill>
          <a:blip r:embed="rId5"/>
          <a:srcRect/>
          <a:stretch>
            <a:fillRect/>
          </a:stretch>
        </p:blipFill>
        <p:spPr bwMode="auto">
          <a:xfrm>
            <a:off x="366713" y="4378325"/>
            <a:ext cx="1995487" cy="1260475"/>
          </a:xfrm>
          <a:prstGeom prst="rect">
            <a:avLst/>
          </a:prstGeom>
          <a:noFill/>
        </p:spPr>
      </p:pic>
      <p:grpSp>
        <p:nvGrpSpPr>
          <p:cNvPr id="2" name="Group 58"/>
          <p:cNvGrpSpPr>
            <a:grpSpLocks/>
          </p:cNvGrpSpPr>
          <p:nvPr/>
        </p:nvGrpSpPr>
        <p:grpSpPr bwMode="auto">
          <a:xfrm>
            <a:off x="6705600" y="4038600"/>
            <a:ext cx="2438400" cy="1676400"/>
            <a:chOff x="3888" y="2544"/>
            <a:chExt cx="1872" cy="1344"/>
          </a:xfrm>
        </p:grpSpPr>
        <p:pic>
          <p:nvPicPr>
            <p:cNvPr id="14388" name="Picture 52" descr="MCj03825740000[1]"/>
            <p:cNvPicPr>
              <a:picLocks noChangeAspect="1" noChangeArrowheads="1"/>
            </p:cNvPicPr>
            <p:nvPr/>
          </p:nvPicPr>
          <p:blipFill>
            <a:blip r:embed="rId6" cstate="print"/>
            <a:srcRect/>
            <a:stretch>
              <a:fillRect/>
            </a:stretch>
          </p:blipFill>
          <p:spPr bwMode="auto">
            <a:xfrm>
              <a:off x="4416" y="2544"/>
              <a:ext cx="1344" cy="1344"/>
            </a:xfrm>
            <a:prstGeom prst="rect">
              <a:avLst/>
            </a:prstGeom>
            <a:noFill/>
          </p:spPr>
        </p:pic>
        <p:pic>
          <p:nvPicPr>
            <p:cNvPr id="14357" name="Picture 21" descr="MPj03997250000[1]"/>
            <p:cNvPicPr>
              <a:picLocks noChangeAspect="1" noChangeArrowheads="1"/>
            </p:cNvPicPr>
            <p:nvPr/>
          </p:nvPicPr>
          <p:blipFill>
            <a:blip r:embed="rId7" cstate="print"/>
            <a:srcRect/>
            <a:stretch>
              <a:fillRect/>
            </a:stretch>
          </p:blipFill>
          <p:spPr bwMode="auto">
            <a:xfrm>
              <a:off x="3888" y="2736"/>
              <a:ext cx="607" cy="910"/>
            </a:xfrm>
            <a:prstGeom prst="rect">
              <a:avLst/>
            </a:prstGeom>
            <a:noFill/>
          </p:spPr>
        </p:pic>
        <p:sp>
          <p:nvSpPr>
            <p:cNvPr id="14392" name="Text Box 56"/>
            <p:cNvSpPr txBox="1">
              <a:spLocks noChangeArrowheads="1"/>
            </p:cNvSpPr>
            <p:nvPr/>
          </p:nvSpPr>
          <p:spPr bwMode="auto">
            <a:xfrm>
              <a:off x="4512" y="2975"/>
              <a:ext cx="369" cy="563"/>
            </a:xfrm>
            <a:prstGeom prst="rect">
              <a:avLst/>
            </a:prstGeom>
            <a:noFill/>
            <a:ln w="57150">
              <a:noFill/>
              <a:miter lim="800000"/>
              <a:headEnd/>
              <a:tailEnd type="none" w="lg" len="med"/>
            </a:ln>
            <a:effectLst/>
          </p:spPr>
          <p:txBody>
            <a:bodyPr wrap="none">
              <a:spAutoFit/>
            </a:bodyPr>
            <a:lstStyle/>
            <a:p>
              <a:r>
                <a:rPr lang="en-US" sz="4000">
                  <a:solidFill>
                    <a:schemeClr val="bg1"/>
                  </a:solidFill>
                </a:rPr>
                <a:t>+</a:t>
              </a:r>
            </a:p>
          </p:txBody>
        </p:sp>
      </p:grpSp>
      <p:sp>
        <p:nvSpPr>
          <p:cNvPr id="14393" name="Text Box 57"/>
          <p:cNvSpPr txBox="1">
            <a:spLocks noChangeArrowheads="1"/>
          </p:cNvSpPr>
          <p:nvPr/>
        </p:nvSpPr>
        <p:spPr bwMode="auto">
          <a:xfrm>
            <a:off x="6324600" y="5791200"/>
            <a:ext cx="2608263" cy="822325"/>
          </a:xfrm>
          <a:prstGeom prst="rect">
            <a:avLst/>
          </a:prstGeom>
          <a:noFill/>
          <a:ln w="57150">
            <a:noFill/>
            <a:miter lim="800000"/>
            <a:headEnd/>
            <a:tailEnd type="none" w="lg" len="med"/>
          </a:ln>
          <a:effectLst/>
        </p:spPr>
        <p:txBody>
          <a:bodyPr wrap="none">
            <a:spAutoFit/>
          </a:bodyPr>
          <a:lstStyle/>
          <a:p>
            <a:pPr algn="ctr"/>
            <a:r>
              <a:rPr lang="en-US" sz="2400">
                <a:solidFill>
                  <a:schemeClr val="bg1"/>
                </a:solidFill>
              </a:rPr>
              <a:t>bible + tradition + </a:t>
            </a:r>
          </a:p>
          <a:p>
            <a:pPr algn="ctr"/>
            <a:r>
              <a:rPr lang="en-US" sz="2400">
                <a:solidFill>
                  <a:schemeClr val="bg1"/>
                </a:solidFill>
              </a:rPr>
              <a:t>man’s word</a:t>
            </a:r>
          </a:p>
        </p:txBody>
      </p:sp>
      <p:sp>
        <p:nvSpPr>
          <p:cNvPr id="14395" name="Text Box 59"/>
          <p:cNvSpPr txBox="1">
            <a:spLocks noChangeArrowheads="1"/>
          </p:cNvSpPr>
          <p:nvPr/>
        </p:nvSpPr>
        <p:spPr bwMode="auto">
          <a:xfrm>
            <a:off x="250825" y="5935663"/>
            <a:ext cx="2187575" cy="457200"/>
          </a:xfrm>
          <a:prstGeom prst="rect">
            <a:avLst/>
          </a:prstGeom>
          <a:noFill/>
          <a:ln w="57150">
            <a:noFill/>
            <a:miter lim="800000"/>
            <a:headEnd/>
            <a:tailEnd type="none" w="lg" len="med"/>
          </a:ln>
          <a:effectLst/>
        </p:spPr>
        <p:txBody>
          <a:bodyPr>
            <a:spAutoFit/>
          </a:bodyPr>
          <a:lstStyle/>
          <a:p>
            <a:pPr algn="ctr">
              <a:spcBef>
                <a:spcPct val="50000"/>
              </a:spcBef>
            </a:pPr>
            <a:r>
              <a:rPr lang="en-US" sz="2400">
                <a:solidFill>
                  <a:schemeClr val="bg1"/>
                </a:solidFill>
              </a:rPr>
              <a:t>bible + nothing</a:t>
            </a:r>
          </a:p>
        </p:txBody>
      </p:sp>
      <p:sp>
        <p:nvSpPr>
          <p:cNvPr id="14397" name="Text Box 61"/>
          <p:cNvSpPr txBox="1">
            <a:spLocks noChangeArrowheads="1"/>
          </p:cNvSpPr>
          <p:nvPr/>
        </p:nvSpPr>
        <p:spPr bwMode="auto">
          <a:xfrm>
            <a:off x="3429000" y="5867400"/>
            <a:ext cx="2284413" cy="457200"/>
          </a:xfrm>
          <a:prstGeom prst="rect">
            <a:avLst/>
          </a:prstGeom>
          <a:noFill/>
          <a:ln w="57150">
            <a:noFill/>
            <a:miter lim="800000"/>
            <a:headEnd/>
            <a:tailEnd type="none" w="lg" len="med"/>
          </a:ln>
          <a:effectLst/>
        </p:spPr>
        <p:txBody>
          <a:bodyPr wrap="none">
            <a:spAutoFit/>
          </a:bodyPr>
          <a:lstStyle/>
          <a:p>
            <a:r>
              <a:rPr lang="en-US" sz="2400">
                <a:solidFill>
                  <a:schemeClr val="bg1"/>
                </a:solidFill>
                <a:latin typeface="Arial Black" pitchFamily="34" charset="0"/>
              </a:rPr>
              <a:t>(Rom. 10:17)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marL="565150" indent="-565150" algn="l"/>
            <a:r>
              <a:rPr lang="en-US" sz="4000" dirty="0" smtClean="0"/>
              <a:t>Members </a:t>
            </a:r>
            <a:r>
              <a:rPr lang="en-US" sz="4000" dirty="0"/>
              <a:t>Wear Scriptural </a:t>
            </a:r>
            <a:r>
              <a:rPr lang="en-US" sz="4000" dirty="0" smtClean="0"/>
              <a:t/>
            </a:r>
            <a:br>
              <a:rPr lang="en-US" sz="4000" dirty="0" smtClean="0"/>
            </a:br>
            <a:r>
              <a:rPr lang="en-US" sz="4000" dirty="0" smtClean="0"/>
              <a:t>Designations</a:t>
            </a:r>
            <a:endParaRPr lang="en-US" sz="4000" dirty="0"/>
          </a:p>
        </p:txBody>
      </p:sp>
      <p:sp>
        <p:nvSpPr>
          <p:cNvPr id="69636" name="Text Box 4"/>
          <p:cNvSpPr txBox="1">
            <a:spLocks noChangeArrowheads="1"/>
          </p:cNvSpPr>
          <p:nvPr/>
        </p:nvSpPr>
        <p:spPr bwMode="auto">
          <a:xfrm>
            <a:off x="685800" y="2362200"/>
            <a:ext cx="4572000" cy="3935413"/>
          </a:xfrm>
          <a:prstGeom prst="rect">
            <a:avLst/>
          </a:prstGeom>
          <a:noFill/>
          <a:ln w="57150">
            <a:noFill/>
            <a:miter lim="800000"/>
            <a:headEnd/>
            <a:tailEnd/>
          </a:ln>
          <a:effectLst/>
        </p:spPr>
        <p:txBody>
          <a:bodyPr>
            <a:spAutoFit/>
          </a:bodyPr>
          <a:lstStyle/>
          <a:p>
            <a:pPr>
              <a:spcBef>
                <a:spcPct val="50000"/>
              </a:spcBef>
            </a:pPr>
            <a:r>
              <a:rPr lang="en-US" sz="2800"/>
              <a:t>Ac 11:26, “And when he had found him, he brought him to Antioch. So it was that for a whole year they assembled with the church and taught a great many people. And the disciples were first called Christians in Antioch” (NKJV)</a:t>
            </a:r>
          </a:p>
        </p:txBody>
      </p:sp>
      <p:sp>
        <p:nvSpPr>
          <p:cNvPr id="69637" name="Text Box 5"/>
          <p:cNvSpPr txBox="1">
            <a:spLocks noChangeArrowheads="1"/>
          </p:cNvSpPr>
          <p:nvPr/>
        </p:nvSpPr>
        <p:spPr bwMode="auto">
          <a:xfrm>
            <a:off x="5410200" y="2743200"/>
            <a:ext cx="3124200" cy="3323987"/>
          </a:xfrm>
          <a:prstGeom prst="rect">
            <a:avLst/>
          </a:prstGeom>
          <a:solidFill>
            <a:schemeClr val="bg2"/>
          </a:solidFill>
          <a:ln w="57150">
            <a:solidFill>
              <a:schemeClr val="tx2"/>
            </a:solidFill>
            <a:miter lim="800000"/>
            <a:headEnd/>
            <a:tailEnd/>
          </a:ln>
          <a:effectLst/>
        </p:spPr>
        <p:txBody>
          <a:bodyPr>
            <a:spAutoFit/>
          </a:bodyPr>
          <a:lstStyle/>
          <a:p>
            <a:pPr marL="342900" indent="-342900">
              <a:spcBef>
                <a:spcPct val="50000"/>
              </a:spcBef>
              <a:buFontTx/>
              <a:buChar char="•"/>
            </a:pPr>
            <a:r>
              <a:rPr lang="en-US" sz="2400" dirty="0"/>
              <a:t>not Baptists</a:t>
            </a:r>
          </a:p>
          <a:p>
            <a:pPr marL="342900" indent="-342900">
              <a:spcBef>
                <a:spcPct val="50000"/>
              </a:spcBef>
              <a:buFontTx/>
              <a:buChar char="•"/>
            </a:pPr>
            <a:r>
              <a:rPr lang="en-US" sz="2400" dirty="0"/>
              <a:t>not Catholics</a:t>
            </a:r>
          </a:p>
          <a:p>
            <a:pPr marL="342900" indent="-342900">
              <a:spcBef>
                <a:spcPct val="50000"/>
              </a:spcBef>
              <a:buFontTx/>
              <a:buChar char="•"/>
            </a:pPr>
            <a:r>
              <a:rPr lang="en-US" sz="2400" dirty="0"/>
              <a:t>not Presbyterians</a:t>
            </a:r>
          </a:p>
          <a:p>
            <a:pPr marL="342900" indent="-342900">
              <a:spcBef>
                <a:spcPct val="50000"/>
              </a:spcBef>
              <a:buFontTx/>
              <a:buChar char="•"/>
            </a:pPr>
            <a:r>
              <a:rPr lang="en-US" sz="2400" dirty="0"/>
              <a:t>not Pentecostals</a:t>
            </a:r>
          </a:p>
          <a:p>
            <a:pPr marL="342900" indent="-342900">
              <a:spcBef>
                <a:spcPct val="50000"/>
              </a:spcBef>
              <a:buFontTx/>
              <a:buChar char="•"/>
            </a:pPr>
            <a:r>
              <a:rPr lang="en-US" sz="2400" dirty="0"/>
              <a:t>not Lutherans</a:t>
            </a:r>
          </a:p>
          <a:p>
            <a:pPr marL="342900" indent="-342900">
              <a:spcBef>
                <a:spcPct val="50000"/>
              </a:spcBef>
              <a:buFontTx/>
              <a:buChar char="•"/>
            </a:pPr>
            <a:r>
              <a:rPr lang="en-US"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 Christians</a:t>
            </a:r>
          </a:p>
        </p:txBody>
      </p:sp>
      <p:sp>
        <p:nvSpPr>
          <p:cNvPr id="69638" name="Line 6"/>
          <p:cNvSpPr>
            <a:spLocks noChangeShapeType="1"/>
          </p:cNvSpPr>
          <p:nvPr/>
        </p:nvSpPr>
        <p:spPr bwMode="auto">
          <a:xfrm>
            <a:off x="762000" y="5791200"/>
            <a:ext cx="1524000" cy="0"/>
          </a:xfrm>
          <a:prstGeom prst="line">
            <a:avLst/>
          </a:prstGeom>
          <a:noFill/>
          <a:ln w="57150">
            <a:solidFill>
              <a:schemeClr val="tx2"/>
            </a:solidFill>
            <a:round/>
            <a:headEnd/>
            <a:tailEnd/>
          </a:ln>
          <a:effectLst/>
        </p:spPr>
        <p:txBody>
          <a:bodyPr>
            <a:spAutoFit/>
          </a:bodyPr>
          <a:lstStyle/>
          <a:p>
            <a:endParaRPr lang="en-US"/>
          </a:p>
        </p:txBody>
      </p:sp>
      <p:pic>
        <p:nvPicPr>
          <p:cNvPr id="69639" name="Picture 7" descr="MCWB01372_0000[1]"/>
          <p:cNvPicPr>
            <a:picLocks noChangeAspect="1" noChangeArrowheads="1"/>
          </p:cNvPicPr>
          <p:nvPr/>
        </p:nvPicPr>
        <p:blipFill>
          <a:blip r:embed="rId3"/>
          <a:srcRect/>
          <a:stretch>
            <a:fillRect/>
          </a:stretch>
        </p:blipFill>
        <p:spPr bwMode="auto">
          <a:xfrm>
            <a:off x="7772400" y="577850"/>
            <a:ext cx="838200" cy="793750"/>
          </a:xfrm>
          <a:prstGeom prst="rect">
            <a:avLst/>
          </a:prstGeom>
          <a:noFill/>
        </p:spPr>
      </p:pic>
      <p:sp>
        <p:nvSpPr>
          <p:cNvPr id="7" name="TextBox 6"/>
          <p:cNvSpPr txBox="1"/>
          <p:nvPr/>
        </p:nvSpPr>
        <p:spPr>
          <a:xfrm>
            <a:off x="6172200" y="6248400"/>
            <a:ext cx="1789977"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ROMANS 16:16</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barn(outVertical)">
                                      <p:cBhvr>
                                        <p:cTn id="7" dur="500"/>
                                        <p:tgtEl>
                                          <p:spTgt spid="69638"/>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69637"/>
                                        </p:tgtEl>
                                        <p:attrNameLst>
                                          <p:attrName>style.visibility</p:attrName>
                                        </p:attrNameLst>
                                      </p:cBhvr>
                                      <p:to>
                                        <p:strVal val="visible"/>
                                      </p:to>
                                    </p:set>
                                    <p:animEffect transition="in" filter="barn(outHorizontal)">
                                      <p:cBhvr>
                                        <p:cTn id="11" dur="2000"/>
                                        <p:tgtEl>
                                          <p:spTgt spid="69637"/>
                                        </p:tgtEl>
                                      </p:cBhvr>
                                    </p:animEffect>
                                  </p:childTnLst>
                                </p:cTn>
                              </p:par>
                            </p:childTnLst>
                          </p:cTn>
                        </p:par>
                        <p:par>
                          <p:cTn id="12" fill="hold">
                            <p:stCondLst>
                              <p:cond delay="2500"/>
                            </p:stCondLst>
                            <p:childTnLst>
                              <p:par>
                                <p:cTn id="13" presetID="16" presetClass="entr" presetSubtype="2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Lord’s Church</a:t>
            </a:r>
          </a:p>
        </p:txBody>
      </p:sp>
      <p:sp>
        <p:nvSpPr>
          <p:cNvPr id="46083" name="Rectangle 3"/>
          <p:cNvSpPr>
            <a:spLocks noGrp="1" noChangeArrowheads="1"/>
          </p:cNvSpPr>
          <p:nvPr>
            <p:ph idx="1"/>
          </p:nvPr>
        </p:nvSpPr>
        <p:spPr/>
        <p:txBody>
          <a:bodyPr/>
          <a:lstStyle/>
          <a:p>
            <a:pPr marL="240030" indent="-514350">
              <a:buFont typeface="+mj-lt"/>
              <a:buAutoNum type="arabicPeriod"/>
            </a:pPr>
            <a:r>
              <a:rPr lang="en-US" sz="2800" dirty="0"/>
              <a:t>built at the right </a:t>
            </a:r>
            <a:r>
              <a:rPr lang="en-US" sz="2800" dirty="0" smtClean="0"/>
              <a:t>time: ~33 </a:t>
            </a:r>
            <a:r>
              <a:rPr lang="en-US" dirty="0" smtClean="0"/>
              <a:t>AD (Acts 2:47)</a:t>
            </a:r>
            <a:endParaRPr lang="en-US" sz="2800" dirty="0"/>
          </a:p>
          <a:p>
            <a:pPr marL="240030" indent="-514350">
              <a:buFont typeface="+mj-lt"/>
              <a:buAutoNum type="arabicPeriod"/>
            </a:pPr>
            <a:r>
              <a:rPr lang="en-US" sz="2800" dirty="0"/>
              <a:t>built in the right place: </a:t>
            </a:r>
            <a:r>
              <a:rPr lang="en-US" dirty="0" smtClean="0"/>
              <a:t>Jerusalem (Acts 1:4; 2:5)</a:t>
            </a:r>
            <a:endParaRPr lang="en-US" sz="2800" dirty="0"/>
          </a:p>
          <a:p>
            <a:pPr marL="240030" indent="-514350">
              <a:buFont typeface="+mj-lt"/>
              <a:buAutoNum type="arabicPeriod"/>
            </a:pPr>
            <a:r>
              <a:rPr lang="en-US" sz="2800" dirty="0"/>
              <a:t>built by the right person: </a:t>
            </a:r>
            <a:r>
              <a:rPr lang="en-US" sz="2800" dirty="0" smtClean="0"/>
              <a:t>Jesus (Matt. 16:18)</a:t>
            </a:r>
            <a:endParaRPr lang="en-US" sz="2800" dirty="0"/>
          </a:p>
          <a:p>
            <a:pPr marL="240030" indent="-514350">
              <a:buFont typeface="+mj-lt"/>
              <a:buAutoNum type="arabicPeriod"/>
            </a:pPr>
            <a:r>
              <a:rPr lang="en-US" sz="2800" dirty="0"/>
              <a:t>uses the right rule: New </a:t>
            </a:r>
            <a:r>
              <a:rPr lang="en-US" sz="2800" dirty="0" smtClean="0"/>
              <a:t>Testament (Heb. 12:24)</a:t>
            </a:r>
            <a:endParaRPr lang="en-US" sz="2800" dirty="0"/>
          </a:p>
          <a:p>
            <a:pPr marL="240030" indent="-514350">
              <a:buFont typeface="+mj-lt"/>
              <a:buAutoNum type="arabicPeriod"/>
            </a:pPr>
            <a:r>
              <a:rPr lang="en-US" sz="2800" dirty="0"/>
              <a:t>worships correctly: spirit and </a:t>
            </a:r>
            <a:r>
              <a:rPr lang="en-US" sz="2800" dirty="0" smtClean="0"/>
              <a:t>truth </a:t>
            </a:r>
            <a:r>
              <a:rPr lang="en-US" dirty="0" smtClean="0"/>
              <a:t>(Jn. 4:23, 24)</a:t>
            </a:r>
            <a:endParaRPr lang="en-US" sz="2800" dirty="0"/>
          </a:p>
          <a:p>
            <a:pPr marL="240030" indent="-514350">
              <a:buFont typeface="+mj-lt"/>
              <a:buAutoNum type="arabicPeriod"/>
            </a:pPr>
            <a:r>
              <a:rPr lang="en-US" sz="2800" dirty="0"/>
              <a:t>is organized the right </a:t>
            </a:r>
            <a:r>
              <a:rPr lang="en-US" dirty="0" smtClean="0"/>
              <a:t>way (Acts 14:23)</a:t>
            </a:r>
            <a:endParaRPr lang="en-US" sz="2800" dirty="0"/>
          </a:p>
          <a:p>
            <a:pPr marL="240030" indent="-514350">
              <a:buFont typeface="+mj-lt"/>
              <a:buAutoNum type="arabicPeriod"/>
            </a:pPr>
            <a:r>
              <a:rPr lang="en-US" sz="2800" dirty="0"/>
              <a:t>members wear scriptural </a:t>
            </a:r>
            <a:r>
              <a:rPr lang="en-US" sz="2800" dirty="0" smtClean="0"/>
              <a:t>designations (Acts 11:26)</a:t>
            </a:r>
            <a:endParaRPr lang="en-US" sz="2800" dirty="0"/>
          </a:p>
          <a:p>
            <a:pPr marL="240030" indent="-514350">
              <a:buFont typeface="+mj-lt"/>
              <a:buAutoNum type="arabicPeriod"/>
            </a:pPr>
            <a:r>
              <a:rPr lang="en-US" sz="2800" b="1" dirty="0"/>
              <a:t>teaches the true plan of salvation</a:t>
            </a:r>
          </a:p>
        </p:txBody>
      </p:sp>
      <p:pic>
        <p:nvPicPr>
          <p:cNvPr id="46084" name="Picture 4" descr="MCWB01372_0000[1]"/>
          <p:cNvPicPr>
            <a:picLocks noChangeAspect="1" noChangeArrowheads="1"/>
          </p:cNvPicPr>
          <p:nvPr/>
        </p:nvPicPr>
        <p:blipFill>
          <a:blip r:embed="rId2"/>
          <a:srcRect/>
          <a:stretch>
            <a:fillRect/>
          </a:stretch>
        </p:blipFill>
        <p:spPr bwMode="auto">
          <a:xfrm>
            <a:off x="7772400" y="577850"/>
            <a:ext cx="838200" cy="7937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565150" indent="-565150" algn="l"/>
            <a:r>
              <a:rPr lang="en-US" sz="4000" dirty="0" smtClean="0"/>
              <a:t>Teaches </a:t>
            </a:r>
            <a:r>
              <a:rPr lang="en-US" sz="4000" dirty="0"/>
              <a:t>the True Plan of Salvation</a:t>
            </a:r>
          </a:p>
        </p:txBody>
      </p:sp>
      <p:sp>
        <p:nvSpPr>
          <p:cNvPr id="15363" name="Rectangle 3"/>
          <p:cNvSpPr>
            <a:spLocks noGrp="1" noChangeArrowheads="1"/>
          </p:cNvSpPr>
          <p:nvPr>
            <p:ph idx="1"/>
          </p:nvPr>
        </p:nvSpPr>
        <p:spPr/>
        <p:txBody>
          <a:bodyPr/>
          <a:lstStyle/>
          <a:p>
            <a:r>
              <a:rPr lang="en-US" dirty="0"/>
              <a:t>what did first-century gospel preachers say that one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MUST </a:t>
            </a:r>
            <a:r>
              <a:rPr lang="en-US" dirty="0"/>
              <a:t>do to be saved?</a:t>
            </a:r>
          </a:p>
          <a:p>
            <a:r>
              <a:rPr lang="en-US" dirty="0"/>
              <a:t>compare these to what your preacher says?</a:t>
            </a:r>
          </a:p>
        </p:txBody>
      </p:sp>
      <p:pic>
        <p:nvPicPr>
          <p:cNvPr id="15364" name="Picture 4" descr="MCWB01372_0000[1]"/>
          <p:cNvPicPr>
            <a:picLocks noChangeAspect="1" noChangeArrowheads="1"/>
          </p:cNvPicPr>
          <p:nvPr/>
        </p:nvPicPr>
        <p:blipFill>
          <a:blip r:embed="rId3"/>
          <a:srcRect/>
          <a:stretch>
            <a:fillRect/>
          </a:stretch>
        </p:blipFill>
        <p:spPr bwMode="auto">
          <a:xfrm>
            <a:off x="7924800" y="577850"/>
            <a:ext cx="838200" cy="79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5257800"/>
            <a:ext cx="1600200" cy="1600200"/>
          </a:xfrm>
          <a:prstGeom prst="rect">
            <a:avLst/>
          </a:prstGeom>
          <a:solidFill>
            <a:srgbClr val="FF3300"/>
          </a:solidFill>
          <a:ln w="9525">
            <a:noFill/>
            <a:miter lim="800000"/>
            <a:headEnd/>
            <a:tailEnd/>
          </a:ln>
          <a:effectLst>
            <a:innerShdw blurRad="63500" dist="50800" dir="2700000">
              <a:prstClr val="black">
                <a:alpha val="50000"/>
              </a:prstClr>
            </a:innerShdw>
          </a:effectLst>
        </p:spPr>
        <p:txBody>
          <a:bodyPr wrap="none" anchor="ctr"/>
          <a:lstStyle/>
          <a:p>
            <a:pPr algn="ctr"/>
            <a:r>
              <a:rPr lang="en-US" sz="2400" u="sng">
                <a:latin typeface="Arial Black" pitchFamily="34" charset="0"/>
              </a:rPr>
              <a:t>HEAR</a:t>
            </a:r>
          </a:p>
          <a:p>
            <a:pPr algn="ctr"/>
            <a:endParaRPr lang="en-US" sz="3600">
              <a:latin typeface="Arial Black" pitchFamily="34" charset="0"/>
            </a:endParaRPr>
          </a:p>
          <a:p>
            <a:pPr algn="ctr"/>
            <a:endParaRPr lang="en-US" sz="3600">
              <a:latin typeface="Arial Black" pitchFamily="34" charset="0"/>
            </a:endParaRPr>
          </a:p>
        </p:txBody>
      </p:sp>
      <p:sp>
        <p:nvSpPr>
          <p:cNvPr id="21507" name="Rectangle 3"/>
          <p:cNvSpPr>
            <a:spLocks noChangeArrowheads="1"/>
          </p:cNvSpPr>
          <p:nvPr/>
        </p:nvSpPr>
        <p:spPr bwMode="auto">
          <a:xfrm>
            <a:off x="1600200" y="4343400"/>
            <a:ext cx="1600200" cy="2514600"/>
          </a:xfrm>
          <a:prstGeom prst="rect">
            <a:avLst/>
          </a:prstGeom>
          <a:solidFill>
            <a:srgbClr val="FF3300"/>
          </a:solidFill>
          <a:ln w="9525">
            <a:noFill/>
            <a:miter lim="800000"/>
            <a:headEnd/>
            <a:tailEnd/>
          </a:ln>
          <a:effectLst>
            <a:innerShdw blurRad="63500" dist="50800" dir="2700000">
              <a:prstClr val="black">
                <a:alpha val="50000"/>
              </a:prstClr>
            </a:innerShdw>
          </a:effectLst>
        </p:spPr>
        <p:txBody>
          <a:bodyPr wrap="none" anchor="ctr"/>
          <a:lstStyle/>
          <a:p>
            <a:pPr algn="ctr"/>
            <a:r>
              <a:rPr lang="en-US" sz="2400" u="sng">
                <a:latin typeface="Arial Black" pitchFamily="34" charset="0"/>
              </a:rPr>
              <a:t>BELIEVE</a:t>
            </a:r>
            <a:endParaRPr lang="en-US" sz="2000" u="sng">
              <a:latin typeface="Arial Black" pitchFamily="34" charset="0"/>
            </a:endParaRPr>
          </a:p>
          <a:p>
            <a:pPr algn="ctr"/>
            <a:endParaRPr lang="en-US" sz="2800">
              <a:solidFill>
                <a:srgbClr val="FFFFCC"/>
              </a:solidFill>
              <a:latin typeface="Times New Roman" pitchFamily="18" charset="0"/>
            </a:endParaRPr>
          </a:p>
          <a:p>
            <a:pPr algn="ctr"/>
            <a:endParaRPr lang="en-US" sz="2800">
              <a:solidFill>
                <a:srgbClr val="FFFFCC"/>
              </a:solidFill>
              <a:latin typeface="Times New Roman" pitchFamily="18" charset="0"/>
            </a:endParaRPr>
          </a:p>
          <a:p>
            <a:pPr algn="ctr"/>
            <a:endParaRPr lang="en-US" sz="2800">
              <a:solidFill>
                <a:srgbClr val="FFFFCC"/>
              </a:solidFill>
              <a:latin typeface="Times New Roman" pitchFamily="18" charset="0"/>
            </a:endParaRPr>
          </a:p>
          <a:p>
            <a:pPr algn="ctr"/>
            <a:endParaRPr lang="en-US" sz="3200">
              <a:latin typeface="Times New Roman" pitchFamily="18" charset="0"/>
            </a:endParaRPr>
          </a:p>
        </p:txBody>
      </p:sp>
      <p:sp>
        <p:nvSpPr>
          <p:cNvPr id="21508" name="Rectangle 4"/>
          <p:cNvSpPr>
            <a:spLocks noChangeArrowheads="1"/>
          </p:cNvSpPr>
          <p:nvPr/>
        </p:nvSpPr>
        <p:spPr bwMode="auto">
          <a:xfrm>
            <a:off x="3200400" y="3505200"/>
            <a:ext cx="1600200" cy="3352800"/>
          </a:xfrm>
          <a:prstGeom prst="rect">
            <a:avLst/>
          </a:prstGeom>
          <a:solidFill>
            <a:srgbClr val="FF3300"/>
          </a:solidFill>
          <a:ln w="9525">
            <a:noFill/>
            <a:miter lim="800000"/>
            <a:headEnd/>
            <a:tailEnd/>
          </a:ln>
          <a:effectLst>
            <a:innerShdw blurRad="63500" dist="50800" dir="2700000">
              <a:prstClr val="black">
                <a:alpha val="50000"/>
              </a:prstClr>
            </a:innerShdw>
          </a:effectLst>
        </p:spPr>
        <p:txBody>
          <a:bodyPr wrap="none" anchor="ctr"/>
          <a:lstStyle/>
          <a:p>
            <a:pPr algn="ctr"/>
            <a:r>
              <a:rPr lang="en-US" sz="2400" u="sng">
                <a:latin typeface="Arial Black" pitchFamily="34" charset="0"/>
              </a:rPr>
              <a:t>REPENT</a:t>
            </a:r>
            <a:endParaRPr lang="en-US" sz="2400" u="sng">
              <a:solidFill>
                <a:srgbClr val="FFFF99"/>
              </a:solidFill>
              <a:latin typeface="Arial Black" pitchFamily="34" charset="0"/>
            </a:endParaRPr>
          </a:p>
          <a:p>
            <a:pPr algn="ctr"/>
            <a:endParaRPr lang="en-US" sz="2800">
              <a:solidFill>
                <a:srgbClr val="FFFF99"/>
              </a:solidFill>
              <a:latin typeface="Arial Black" pitchFamily="34" charset="0"/>
            </a:endParaRPr>
          </a:p>
          <a:p>
            <a:pPr algn="ctr"/>
            <a:endParaRPr lang="en-US" sz="2800">
              <a:solidFill>
                <a:srgbClr val="FFFF99"/>
              </a:solidFill>
              <a:latin typeface="Arial Black" pitchFamily="34" charset="0"/>
            </a:endParaRPr>
          </a:p>
          <a:p>
            <a:pPr algn="ctr"/>
            <a:endParaRPr lang="en-US" sz="2800">
              <a:solidFill>
                <a:srgbClr val="FFFF99"/>
              </a:solidFill>
              <a:latin typeface="Arial Black" pitchFamily="34" charset="0"/>
            </a:endParaRPr>
          </a:p>
          <a:p>
            <a:pPr algn="ctr"/>
            <a:endParaRPr lang="en-US" sz="2800">
              <a:solidFill>
                <a:srgbClr val="FFFF99"/>
              </a:solidFill>
              <a:latin typeface="Arial Black" pitchFamily="34" charset="0"/>
            </a:endParaRPr>
          </a:p>
          <a:p>
            <a:pPr algn="ctr"/>
            <a:endParaRPr lang="en-US" sz="2400">
              <a:latin typeface="Arial Black" pitchFamily="34" charset="0"/>
            </a:endParaRPr>
          </a:p>
        </p:txBody>
      </p:sp>
      <p:sp>
        <p:nvSpPr>
          <p:cNvPr id="21509" name="Rectangle 5"/>
          <p:cNvSpPr>
            <a:spLocks noChangeArrowheads="1"/>
          </p:cNvSpPr>
          <p:nvPr/>
        </p:nvSpPr>
        <p:spPr bwMode="auto">
          <a:xfrm>
            <a:off x="4800600" y="2514600"/>
            <a:ext cx="1600200" cy="4343400"/>
          </a:xfrm>
          <a:prstGeom prst="rect">
            <a:avLst/>
          </a:prstGeom>
          <a:solidFill>
            <a:srgbClr val="FF3300"/>
          </a:solidFill>
          <a:ln w="9525">
            <a:noFill/>
            <a:miter lim="800000"/>
            <a:headEnd/>
            <a:tailEnd/>
          </a:ln>
          <a:effectLst>
            <a:innerShdw blurRad="63500" dist="50800" dir="2700000">
              <a:prstClr val="black">
                <a:alpha val="50000"/>
              </a:prstClr>
            </a:innerShdw>
          </a:effectLst>
        </p:spPr>
        <p:txBody>
          <a:bodyPr wrap="none" anchor="ctr"/>
          <a:lstStyle/>
          <a:p>
            <a:pPr algn="ctr"/>
            <a:r>
              <a:rPr lang="en-US" sz="2400" u="sng">
                <a:latin typeface="Arial Black" pitchFamily="34" charset="0"/>
              </a:rPr>
              <a:t>CONFESS</a:t>
            </a:r>
            <a:endParaRPr lang="en-US" sz="2400" u="sng">
              <a:solidFill>
                <a:srgbClr val="FFFF66"/>
              </a:solidFill>
              <a:latin typeface="Arial Black" pitchFamily="34" charset="0"/>
            </a:endParaRPr>
          </a:p>
          <a:p>
            <a:pPr algn="ctr"/>
            <a:endParaRPr lang="en-US" sz="3200" b="1">
              <a:solidFill>
                <a:srgbClr val="FFFF66"/>
              </a:solidFill>
              <a:latin typeface="Times New Roman" pitchFamily="18" charset="0"/>
            </a:endParaRPr>
          </a:p>
          <a:p>
            <a:pPr algn="ctr"/>
            <a:endParaRPr lang="en-US" sz="3200" b="1">
              <a:solidFill>
                <a:srgbClr val="FFFF66"/>
              </a:solidFill>
              <a:latin typeface="Times New Roman" pitchFamily="18" charset="0"/>
            </a:endParaRPr>
          </a:p>
          <a:p>
            <a:pPr algn="ctr"/>
            <a:endParaRPr lang="en-US" sz="3200" b="1">
              <a:solidFill>
                <a:srgbClr val="FFFF66"/>
              </a:solidFill>
              <a:latin typeface="Times New Roman" pitchFamily="18" charset="0"/>
            </a:endParaRPr>
          </a:p>
          <a:p>
            <a:pPr algn="ctr"/>
            <a:endParaRPr lang="en-US" sz="3200" b="1">
              <a:solidFill>
                <a:srgbClr val="FFFF66"/>
              </a:solidFill>
              <a:latin typeface="Times New Roman" pitchFamily="18" charset="0"/>
            </a:endParaRPr>
          </a:p>
          <a:p>
            <a:pPr algn="ctr"/>
            <a:endParaRPr lang="en-US" sz="3200" b="1">
              <a:solidFill>
                <a:srgbClr val="FFFF66"/>
              </a:solidFill>
              <a:latin typeface="Times New Roman" pitchFamily="18" charset="0"/>
            </a:endParaRPr>
          </a:p>
          <a:p>
            <a:pPr algn="ctr"/>
            <a:endParaRPr lang="en-US" sz="3200" b="1">
              <a:solidFill>
                <a:srgbClr val="FFFF66"/>
              </a:solidFill>
              <a:latin typeface="Times New Roman" pitchFamily="18" charset="0"/>
            </a:endParaRPr>
          </a:p>
          <a:p>
            <a:pPr algn="ctr"/>
            <a:endParaRPr lang="en-US" sz="3200" b="1">
              <a:solidFill>
                <a:srgbClr val="FFFF66"/>
              </a:solidFill>
              <a:latin typeface="Times New Roman" pitchFamily="18" charset="0"/>
            </a:endParaRPr>
          </a:p>
        </p:txBody>
      </p:sp>
      <p:sp>
        <p:nvSpPr>
          <p:cNvPr id="21510" name="Rectangle 6"/>
          <p:cNvSpPr>
            <a:spLocks noChangeArrowheads="1"/>
          </p:cNvSpPr>
          <p:nvPr/>
        </p:nvSpPr>
        <p:spPr bwMode="auto">
          <a:xfrm>
            <a:off x="6400800" y="1600200"/>
            <a:ext cx="1828800" cy="5257800"/>
          </a:xfrm>
          <a:prstGeom prst="rect">
            <a:avLst/>
          </a:prstGeom>
          <a:solidFill>
            <a:srgbClr val="FF3300"/>
          </a:solidFill>
          <a:ln w="9525">
            <a:noFill/>
            <a:miter lim="800000"/>
            <a:headEnd/>
            <a:tailEnd/>
          </a:ln>
          <a:effectLst>
            <a:innerShdw blurRad="63500" dist="50800" dir="2700000">
              <a:prstClr val="black">
                <a:alpha val="50000"/>
              </a:prstClr>
            </a:innerShdw>
          </a:effectLst>
        </p:spPr>
        <p:txBody>
          <a:bodyPr wrap="none" anchor="ctr"/>
          <a:lstStyle/>
          <a:p>
            <a:pPr algn="ctr"/>
            <a:r>
              <a:rPr lang="en-US" sz="2400" u="sng">
                <a:latin typeface="Arial Black" pitchFamily="34" charset="0"/>
              </a:rPr>
              <a:t>BE</a:t>
            </a:r>
          </a:p>
          <a:p>
            <a:pPr algn="ctr"/>
            <a:r>
              <a:rPr lang="en-US" sz="2400" u="sng">
                <a:latin typeface="Arial Black" pitchFamily="34" charset="0"/>
              </a:rPr>
              <a:t>BAPTIZED</a:t>
            </a:r>
            <a:endParaRPr lang="en-US" sz="2400" u="sng">
              <a:solidFill>
                <a:srgbClr val="FFFF00"/>
              </a:solidFill>
              <a:latin typeface="Arial Black" pitchFamily="34" charset="0"/>
            </a:endParaRPr>
          </a:p>
          <a:p>
            <a:pPr algn="ctr"/>
            <a:endParaRPr lang="en-US" sz="2400">
              <a:solidFill>
                <a:srgbClr val="FFFF00"/>
              </a:solidFill>
              <a:latin typeface="Arial Black" pitchFamily="34" charset="0"/>
            </a:endParaRPr>
          </a:p>
          <a:p>
            <a:pPr algn="ctr"/>
            <a:endParaRPr lang="en-US" sz="2400">
              <a:solidFill>
                <a:srgbClr val="FFFF00"/>
              </a:solidFill>
              <a:latin typeface="Arial Black" pitchFamily="34" charset="0"/>
            </a:endParaRPr>
          </a:p>
          <a:p>
            <a:pPr algn="ctr"/>
            <a:endParaRPr lang="en-US" sz="3200" b="1">
              <a:solidFill>
                <a:srgbClr val="FFFF00"/>
              </a:solidFill>
              <a:latin typeface="Times New Roman" pitchFamily="18" charset="0"/>
            </a:endParaRPr>
          </a:p>
          <a:p>
            <a:pPr algn="ctr"/>
            <a:endParaRPr lang="en-US" sz="3200" b="1">
              <a:solidFill>
                <a:srgbClr val="FFFF00"/>
              </a:solidFill>
              <a:latin typeface="Times New Roman" pitchFamily="18" charset="0"/>
            </a:endParaRPr>
          </a:p>
          <a:p>
            <a:pPr algn="ctr"/>
            <a:endParaRPr lang="en-US" sz="3200" b="1">
              <a:solidFill>
                <a:srgbClr val="FFFF00"/>
              </a:solidFill>
              <a:latin typeface="Times New Roman" pitchFamily="18" charset="0"/>
            </a:endParaRPr>
          </a:p>
          <a:p>
            <a:pPr algn="ctr"/>
            <a:endParaRPr lang="en-US" sz="3200" b="1">
              <a:solidFill>
                <a:srgbClr val="FFFF00"/>
              </a:solidFill>
              <a:latin typeface="Times New Roman" pitchFamily="18" charset="0"/>
            </a:endParaRPr>
          </a:p>
          <a:p>
            <a:pPr algn="ctr"/>
            <a:endParaRPr lang="en-US" sz="3200" b="1">
              <a:solidFill>
                <a:srgbClr val="FFFF00"/>
              </a:solidFill>
              <a:latin typeface="Times New Roman" pitchFamily="18" charset="0"/>
            </a:endParaRPr>
          </a:p>
          <a:p>
            <a:pPr algn="ctr"/>
            <a:endParaRPr lang="en-US" sz="3200" b="1">
              <a:solidFill>
                <a:srgbClr val="FFFF00"/>
              </a:solidFill>
              <a:latin typeface="Times New Roman" pitchFamily="18" charset="0"/>
            </a:endParaRPr>
          </a:p>
        </p:txBody>
      </p:sp>
      <p:sp>
        <p:nvSpPr>
          <p:cNvPr id="21511" name="Rectangle 7"/>
          <p:cNvSpPr>
            <a:spLocks noChangeArrowheads="1"/>
          </p:cNvSpPr>
          <p:nvPr/>
        </p:nvSpPr>
        <p:spPr bwMode="auto">
          <a:xfrm>
            <a:off x="8229600" y="1600200"/>
            <a:ext cx="914400" cy="5257800"/>
          </a:xfrm>
          <a:prstGeom prst="rect">
            <a:avLst/>
          </a:prstGeom>
          <a:solidFill>
            <a:srgbClr val="0000FF"/>
          </a:solidFill>
          <a:ln w="9525">
            <a:noFill/>
            <a:miter lim="800000"/>
            <a:headEnd/>
            <a:tailEnd/>
          </a:ln>
          <a:effectLst>
            <a:innerShdw blurRad="114300">
              <a:prstClr val="black"/>
            </a:innerShdw>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S</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A</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L</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V</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A</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T</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I</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O</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b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ucida Handwriting" pitchFamily="66" charset="0"/>
              </a:rPr>
              <a:t>N</a:t>
            </a:r>
          </a:p>
        </p:txBody>
      </p:sp>
      <p:sp>
        <p:nvSpPr>
          <p:cNvPr id="21512" name="Text Box 8"/>
          <p:cNvSpPr txBox="1">
            <a:spLocks noChangeArrowheads="1"/>
          </p:cNvSpPr>
          <p:nvPr/>
        </p:nvSpPr>
        <p:spPr bwMode="auto">
          <a:xfrm rot="16200000">
            <a:off x="98425" y="5813425"/>
            <a:ext cx="1143000" cy="946150"/>
          </a:xfrm>
          <a:prstGeom prst="rect">
            <a:avLst/>
          </a:prstGeom>
          <a:noFill/>
          <a:ln w="9525">
            <a:noFill/>
            <a:miter lim="800000"/>
            <a:headEnd/>
            <a:tailEnd/>
          </a:ln>
          <a:effectLst/>
        </p:spPr>
        <p:txBody>
          <a:bodyPr>
            <a:spAutoFit/>
          </a:bodyPr>
          <a:lstStyle/>
          <a:p>
            <a:r>
              <a:rPr lang="en-US" sz="2800" b="1">
                <a:solidFill>
                  <a:srgbClr val="FFFFFF"/>
                </a:solidFill>
              </a:rPr>
              <a:t>Rom. 10:17</a:t>
            </a:r>
          </a:p>
        </p:txBody>
      </p:sp>
      <p:sp>
        <p:nvSpPr>
          <p:cNvPr id="21513" name="Text Box 9"/>
          <p:cNvSpPr txBox="1">
            <a:spLocks noChangeArrowheads="1"/>
          </p:cNvSpPr>
          <p:nvPr/>
        </p:nvSpPr>
        <p:spPr bwMode="auto">
          <a:xfrm rot="16200000">
            <a:off x="1251744" y="5531644"/>
            <a:ext cx="2133600" cy="519112"/>
          </a:xfrm>
          <a:prstGeom prst="rect">
            <a:avLst/>
          </a:prstGeom>
          <a:noFill/>
          <a:ln w="9525">
            <a:noFill/>
            <a:miter lim="800000"/>
            <a:headEnd/>
            <a:tailEnd/>
          </a:ln>
          <a:effectLst/>
        </p:spPr>
        <p:txBody>
          <a:bodyPr>
            <a:spAutoFit/>
          </a:bodyPr>
          <a:lstStyle/>
          <a:p>
            <a:r>
              <a:rPr lang="en-US" sz="2800" b="1">
                <a:solidFill>
                  <a:srgbClr val="FFFFFF"/>
                </a:solidFill>
              </a:rPr>
              <a:t>Rom. 10:10</a:t>
            </a:r>
          </a:p>
        </p:txBody>
      </p:sp>
      <p:sp>
        <p:nvSpPr>
          <p:cNvPr id="21514" name="Text Box 10"/>
          <p:cNvSpPr txBox="1">
            <a:spLocks noChangeArrowheads="1"/>
          </p:cNvSpPr>
          <p:nvPr/>
        </p:nvSpPr>
        <p:spPr bwMode="auto">
          <a:xfrm rot="16200000">
            <a:off x="2659063" y="5340350"/>
            <a:ext cx="2516187" cy="519113"/>
          </a:xfrm>
          <a:prstGeom prst="rect">
            <a:avLst/>
          </a:prstGeom>
          <a:noFill/>
          <a:ln w="9525">
            <a:noFill/>
            <a:miter lim="800000"/>
            <a:headEnd/>
            <a:tailEnd/>
          </a:ln>
          <a:effectLst/>
        </p:spPr>
        <p:txBody>
          <a:bodyPr>
            <a:spAutoFit/>
          </a:bodyPr>
          <a:lstStyle/>
          <a:p>
            <a:r>
              <a:rPr lang="en-US" sz="2800" b="1">
                <a:solidFill>
                  <a:srgbClr val="FFFFFF"/>
                </a:solidFill>
              </a:rPr>
              <a:t>Acts 17:30</a:t>
            </a:r>
          </a:p>
        </p:txBody>
      </p:sp>
      <p:sp>
        <p:nvSpPr>
          <p:cNvPr id="21515" name="Text Box 11"/>
          <p:cNvSpPr txBox="1">
            <a:spLocks noChangeArrowheads="1"/>
          </p:cNvSpPr>
          <p:nvPr/>
        </p:nvSpPr>
        <p:spPr bwMode="auto">
          <a:xfrm rot="16200000">
            <a:off x="4349750" y="5341938"/>
            <a:ext cx="2516188" cy="519112"/>
          </a:xfrm>
          <a:prstGeom prst="rect">
            <a:avLst/>
          </a:prstGeom>
          <a:noFill/>
          <a:ln w="9525">
            <a:noFill/>
            <a:miter lim="800000"/>
            <a:headEnd/>
            <a:tailEnd/>
          </a:ln>
          <a:effectLst/>
        </p:spPr>
        <p:txBody>
          <a:bodyPr>
            <a:spAutoFit/>
          </a:bodyPr>
          <a:lstStyle/>
          <a:p>
            <a:r>
              <a:rPr lang="en-US" sz="2800" b="1">
                <a:solidFill>
                  <a:srgbClr val="FFFFFF"/>
                </a:solidFill>
              </a:rPr>
              <a:t>Rom. 10:10</a:t>
            </a:r>
          </a:p>
        </p:txBody>
      </p:sp>
      <p:sp>
        <p:nvSpPr>
          <p:cNvPr id="21516" name="Text Box 12"/>
          <p:cNvSpPr txBox="1">
            <a:spLocks noChangeArrowheads="1"/>
          </p:cNvSpPr>
          <p:nvPr/>
        </p:nvSpPr>
        <p:spPr bwMode="auto">
          <a:xfrm rot="16200000">
            <a:off x="6102350" y="5341938"/>
            <a:ext cx="2516188" cy="519112"/>
          </a:xfrm>
          <a:prstGeom prst="rect">
            <a:avLst/>
          </a:prstGeom>
          <a:noFill/>
          <a:ln w="9525">
            <a:noFill/>
            <a:miter lim="800000"/>
            <a:headEnd/>
            <a:tailEnd/>
          </a:ln>
          <a:effectLst/>
        </p:spPr>
        <p:txBody>
          <a:bodyPr>
            <a:spAutoFit/>
          </a:bodyPr>
          <a:lstStyle/>
          <a:p>
            <a:r>
              <a:rPr lang="en-US" sz="2800" b="1">
                <a:solidFill>
                  <a:srgbClr val="FFFFFF"/>
                </a:solidFill>
              </a:rPr>
              <a:t>Acts 2:37, 38</a:t>
            </a:r>
          </a:p>
        </p:txBody>
      </p:sp>
      <p:sp>
        <p:nvSpPr>
          <p:cNvPr id="21517" name="Text Box 13"/>
          <p:cNvSpPr txBox="1">
            <a:spLocks noChangeArrowheads="1"/>
          </p:cNvSpPr>
          <p:nvPr/>
        </p:nvSpPr>
        <p:spPr bwMode="auto">
          <a:xfrm>
            <a:off x="0" y="0"/>
            <a:ext cx="5867400" cy="366713"/>
          </a:xfrm>
          <a:prstGeom prst="rect">
            <a:avLst/>
          </a:prstGeom>
          <a:noFill/>
          <a:ln w="57150">
            <a:noFill/>
            <a:miter lim="800000"/>
            <a:headEnd/>
            <a:tailEnd/>
          </a:ln>
          <a:effectLst/>
        </p:spPr>
        <p:txBody>
          <a:bodyPr>
            <a:spAutoFit/>
          </a:bodyPr>
          <a:lstStyle/>
          <a:p>
            <a:pPr>
              <a:spcBef>
                <a:spcPct val="50000"/>
              </a:spcBef>
            </a:pPr>
            <a:r>
              <a:rPr lang="en-US">
                <a:hlinkClick r:id="rId3" tooltip="click here"/>
              </a:rPr>
              <a:t>(Power Point Lessons Link)</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20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additive="base">
                                        <p:cTn id="12" dur="500" fill="hold"/>
                                        <p:tgtEl>
                                          <p:spTgt spid="21507"/>
                                        </p:tgtEl>
                                        <p:attrNameLst>
                                          <p:attrName>ppt_x</p:attrName>
                                        </p:attrNameLst>
                                      </p:cBhvr>
                                      <p:tavLst>
                                        <p:tav tm="0">
                                          <p:val>
                                            <p:strVal val="#ppt_x"/>
                                          </p:val>
                                        </p:tav>
                                        <p:tav tm="100000">
                                          <p:val>
                                            <p:strVal val="#ppt_x"/>
                                          </p:val>
                                        </p:tav>
                                      </p:tavLst>
                                    </p:anim>
                                    <p:anim calcmode="lin" valueType="num">
                                      <p:cBhvr additive="base">
                                        <p:cTn id="13" dur="500" fill="hold"/>
                                        <p:tgtEl>
                                          <p:spTgt spid="2150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fade">
                                      <p:cBhvr>
                                        <p:cTn id="17" dur="2000"/>
                                        <p:tgtEl>
                                          <p:spTgt spid="215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508"/>
                                        </p:tgtEl>
                                        <p:attrNameLst>
                                          <p:attrName>style.visibility</p:attrName>
                                        </p:attrNameLst>
                                      </p:cBhvr>
                                      <p:to>
                                        <p:strVal val="visible"/>
                                      </p:to>
                                    </p:set>
                                    <p:anim calcmode="lin" valueType="num">
                                      <p:cBhvr additive="base">
                                        <p:cTn id="22" dur="500" fill="hold"/>
                                        <p:tgtEl>
                                          <p:spTgt spid="21508"/>
                                        </p:tgtEl>
                                        <p:attrNameLst>
                                          <p:attrName>ppt_x</p:attrName>
                                        </p:attrNameLst>
                                      </p:cBhvr>
                                      <p:tavLst>
                                        <p:tav tm="0">
                                          <p:val>
                                            <p:strVal val="#ppt_x"/>
                                          </p:val>
                                        </p:tav>
                                        <p:tav tm="100000">
                                          <p:val>
                                            <p:strVal val="#ppt_x"/>
                                          </p:val>
                                        </p:tav>
                                      </p:tavLst>
                                    </p:anim>
                                    <p:anim calcmode="lin" valueType="num">
                                      <p:cBhvr additive="base">
                                        <p:cTn id="23" dur="500" fill="hold"/>
                                        <p:tgtEl>
                                          <p:spTgt spid="2150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1514"/>
                                        </p:tgtEl>
                                        <p:attrNameLst>
                                          <p:attrName>style.visibility</p:attrName>
                                        </p:attrNameLst>
                                      </p:cBhvr>
                                      <p:to>
                                        <p:strVal val="visible"/>
                                      </p:to>
                                    </p:set>
                                    <p:animEffect transition="in" filter="fade">
                                      <p:cBhvr>
                                        <p:cTn id="27" dur="2000"/>
                                        <p:tgtEl>
                                          <p:spTgt spid="215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509"/>
                                        </p:tgtEl>
                                        <p:attrNameLst>
                                          <p:attrName>style.visibility</p:attrName>
                                        </p:attrNameLst>
                                      </p:cBhvr>
                                      <p:to>
                                        <p:strVal val="visible"/>
                                      </p:to>
                                    </p:set>
                                    <p:anim calcmode="lin" valueType="num">
                                      <p:cBhvr additive="base">
                                        <p:cTn id="32" dur="500" fill="hold"/>
                                        <p:tgtEl>
                                          <p:spTgt spid="21509"/>
                                        </p:tgtEl>
                                        <p:attrNameLst>
                                          <p:attrName>ppt_x</p:attrName>
                                        </p:attrNameLst>
                                      </p:cBhvr>
                                      <p:tavLst>
                                        <p:tav tm="0">
                                          <p:val>
                                            <p:strVal val="#ppt_x"/>
                                          </p:val>
                                        </p:tav>
                                        <p:tav tm="100000">
                                          <p:val>
                                            <p:strVal val="#ppt_x"/>
                                          </p:val>
                                        </p:tav>
                                      </p:tavLst>
                                    </p:anim>
                                    <p:anim calcmode="lin" valueType="num">
                                      <p:cBhvr additive="base">
                                        <p:cTn id="33" dur="500" fill="hold"/>
                                        <p:tgtEl>
                                          <p:spTgt spid="21509"/>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1515"/>
                                        </p:tgtEl>
                                        <p:attrNameLst>
                                          <p:attrName>style.visibility</p:attrName>
                                        </p:attrNameLst>
                                      </p:cBhvr>
                                      <p:to>
                                        <p:strVal val="visible"/>
                                      </p:to>
                                    </p:set>
                                    <p:animEffect transition="in" filter="fade">
                                      <p:cBhvr>
                                        <p:cTn id="37" dur="2000"/>
                                        <p:tgtEl>
                                          <p:spTgt spid="215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510"/>
                                        </p:tgtEl>
                                        <p:attrNameLst>
                                          <p:attrName>style.visibility</p:attrName>
                                        </p:attrNameLst>
                                      </p:cBhvr>
                                      <p:to>
                                        <p:strVal val="visible"/>
                                      </p:to>
                                    </p:set>
                                    <p:anim calcmode="lin" valueType="num">
                                      <p:cBhvr additive="base">
                                        <p:cTn id="42" dur="500" fill="hold"/>
                                        <p:tgtEl>
                                          <p:spTgt spid="21510"/>
                                        </p:tgtEl>
                                        <p:attrNameLst>
                                          <p:attrName>ppt_x</p:attrName>
                                        </p:attrNameLst>
                                      </p:cBhvr>
                                      <p:tavLst>
                                        <p:tav tm="0">
                                          <p:val>
                                            <p:strVal val="#ppt_x"/>
                                          </p:val>
                                        </p:tav>
                                        <p:tav tm="100000">
                                          <p:val>
                                            <p:strVal val="#ppt_x"/>
                                          </p:val>
                                        </p:tav>
                                      </p:tavLst>
                                    </p:anim>
                                    <p:anim calcmode="lin" valueType="num">
                                      <p:cBhvr additive="base">
                                        <p:cTn id="43" dur="500" fill="hold"/>
                                        <p:tgtEl>
                                          <p:spTgt spid="21510"/>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fade">
                                      <p:cBhvr>
                                        <p:cTn id="47" dur="2000"/>
                                        <p:tgtEl>
                                          <p:spTgt spid="21516"/>
                                        </p:tgtEl>
                                      </p:cBhvr>
                                    </p:animEffect>
                                  </p:childTnLst>
                                </p:cTn>
                              </p:par>
                            </p:childTnLst>
                          </p:cTn>
                        </p:par>
                        <p:par>
                          <p:cTn id="48" fill="hold">
                            <p:stCondLst>
                              <p:cond delay="2500"/>
                            </p:stCondLst>
                            <p:childTnLst>
                              <p:par>
                                <p:cTn id="49" presetID="2" presetClass="entr" presetSubtype="3" fill="hold" grpId="0" nodeType="afterEffect">
                                  <p:stCondLst>
                                    <p:cond delay="0"/>
                                  </p:stCondLst>
                                  <p:childTnLst>
                                    <p:set>
                                      <p:cBhvr>
                                        <p:cTn id="50" dur="1" fill="hold">
                                          <p:stCondLst>
                                            <p:cond delay="0"/>
                                          </p:stCondLst>
                                        </p:cTn>
                                        <p:tgtEl>
                                          <p:spTgt spid="21511"/>
                                        </p:tgtEl>
                                        <p:attrNameLst>
                                          <p:attrName>style.visibility</p:attrName>
                                        </p:attrNameLst>
                                      </p:cBhvr>
                                      <p:to>
                                        <p:strVal val="visible"/>
                                      </p:to>
                                    </p:set>
                                    <p:anim calcmode="lin" valueType="num">
                                      <p:cBhvr additive="base">
                                        <p:cTn id="51" dur="500" fill="hold"/>
                                        <p:tgtEl>
                                          <p:spTgt spid="21511"/>
                                        </p:tgtEl>
                                        <p:attrNameLst>
                                          <p:attrName>ppt_x</p:attrName>
                                        </p:attrNameLst>
                                      </p:cBhvr>
                                      <p:tavLst>
                                        <p:tav tm="0">
                                          <p:val>
                                            <p:strVal val="1+#ppt_w/2"/>
                                          </p:val>
                                        </p:tav>
                                        <p:tav tm="100000">
                                          <p:val>
                                            <p:strVal val="#ppt_x"/>
                                          </p:val>
                                        </p:tav>
                                      </p:tavLst>
                                    </p:anim>
                                    <p:anim calcmode="lin" valueType="num">
                                      <p:cBhvr additive="base">
                                        <p:cTn id="52" dur="500" fill="hold"/>
                                        <p:tgtEl>
                                          <p:spTgt spid="215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autoUpdateAnimBg="0"/>
      <p:bldP spid="21508" grpId="0" animBg="1" autoUpdateAnimBg="0"/>
      <p:bldP spid="21509" grpId="0" animBg="1" autoUpdateAnimBg="0"/>
      <p:bldP spid="21510" grpId="0" animBg="1" autoUpdateAnimBg="0"/>
      <p:bldP spid="21511" grpId="0" animBg="1" autoUpdateAnimBg="0"/>
      <p:bldP spid="21512" grpId="0"/>
      <p:bldP spid="21513" grpId="0"/>
      <p:bldP spid="21514" grpId="0"/>
      <p:bldP spid="21515" grpId="0"/>
      <p:bldP spid="215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50000">
              <a:schemeClr val="accent6">
                <a:lumMod val="7500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grpSp>
        <p:nvGrpSpPr>
          <p:cNvPr id="2" name="Group 22"/>
          <p:cNvGrpSpPr>
            <a:grpSpLocks/>
          </p:cNvGrpSpPr>
          <p:nvPr/>
        </p:nvGrpSpPr>
        <p:grpSpPr bwMode="auto">
          <a:xfrm>
            <a:off x="6172200" y="1905000"/>
            <a:ext cx="2971800" cy="4953000"/>
            <a:chOff x="3888" y="1200"/>
            <a:chExt cx="1872" cy="3120"/>
          </a:xfrm>
          <a:effectLst>
            <a:outerShdw blurRad="63500" sx="102000" sy="102000" algn="ctr" rotWithShape="0">
              <a:prstClr val="black">
                <a:alpha val="40000"/>
              </a:prstClr>
            </a:outerShdw>
          </a:effectLst>
        </p:grpSpPr>
        <p:sp>
          <p:nvSpPr>
            <p:cNvPr id="47110" name="AutoShape 6"/>
            <p:cNvSpPr>
              <a:spLocks noChangeArrowheads="1"/>
            </p:cNvSpPr>
            <p:nvPr/>
          </p:nvSpPr>
          <p:spPr bwMode="auto">
            <a:xfrm>
              <a:off x="3888" y="1200"/>
              <a:ext cx="1872" cy="3120"/>
            </a:xfrm>
            <a:prstGeom prst="leftArrowCallout">
              <a:avLst>
                <a:gd name="adj1" fmla="val 41667"/>
                <a:gd name="adj2" fmla="val 41667"/>
                <a:gd name="adj3" fmla="val 16667"/>
                <a:gd name="adj4" fmla="val 66667"/>
              </a:avLst>
            </a:prstGeom>
            <a:solidFill>
              <a:srgbClr val="0000FF"/>
            </a:solidFill>
            <a:ln w="57150">
              <a:solidFill>
                <a:schemeClr val="tx1"/>
              </a:solidFill>
              <a:miter lim="800000"/>
              <a:headEnd/>
              <a:tailEnd/>
            </a:ln>
            <a:effectLst>
              <a:outerShdw blurRad="63500" sx="102000" sy="102000" algn="ctr" rotWithShape="0">
                <a:prstClr val="black">
                  <a:alpha val="40000"/>
                </a:prstClr>
              </a:outerShdw>
            </a:effectLst>
          </p:spPr>
          <p:txBody>
            <a:bodyPr anchor="ctr">
              <a:spAutoFit/>
            </a:bodyPr>
            <a:lstStyle/>
            <a:p>
              <a:endParaRPr lang="en-US"/>
            </a:p>
          </p:txBody>
        </p:sp>
        <p:sp>
          <p:nvSpPr>
            <p:cNvPr id="47124" name="Text Box 20"/>
            <p:cNvSpPr txBox="1">
              <a:spLocks noChangeArrowheads="1"/>
            </p:cNvSpPr>
            <p:nvPr/>
          </p:nvSpPr>
          <p:spPr bwMode="auto">
            <a:xfrm>
              <a:off x="3888" y="2514"/>
              <a:ext cx="1872" cy="865"/>
            </a:xfrm>
            <a:prstGeom prst="rect">
              <a:avLst/>
            </a:prstGeom>
            <a:noFill/>
            <a:ln w="57150">
              <a:noFill/>
              <a:miter lim="800000"/>
              <a:headEnd/>
              <a:tailEnd/>
            </a:ln>
            <a:effectLst/>
          </p:spPr>
          <p:txBody>
            <a:bodyPr>
              <a:spAutoFit/>
            </a:bodyPr>
            <a:lstStyle/>
            <a:p>
              <a:pPr algn="ctr"/>
              <a:r>
                <a:rPr lang="en-US" sz="3600">
                  <a:solidFill>
                    <a:srgbClr val="FFFFFF"/>
                  </a:solidFill>
                  <a:latin typeface="Arial Black" pitchFamily="34" charset="0"/>
                </a:rPr>
                <a:t>BAPTIZED</a:t>
              </a:r>
            </a:p>
            <a:p>
              <a:pPr algn="r"/>
              <a:r>
                <a:rPr lang="en-US" sz="4800">
                  <a:solidFill>
                    <a:srgbClr val="FFFFFF"/>
                  </a:solidFill>
                  <a:latin typeface="Arial Black" pitchFamily="34" charset="0"/>
                </a:rPr>
                <a:t>INTO</a:t>
              </a:r>
            </a:p>
          </p:txBody>
        </p:sp>
      </p:grpSp>
      <p:sp>
        <p:nvSpPr>
          <p:cNvPr id="47117" name="Rectangle 13"/>
          <p:cNvSpPr>
            <a:spLocks noChangeArrowheads="1"/>
          </p:cNvSpPr>
          <p:nvPr/>
        </p:nvSpPr>
        <p:spPr bwMode="auto">
          <a:xfrm>
            <a:off x="3124200" y="1828800"/>
            <a:ext cx="2971800" cy="5029200"/>
          </a:xfrm>
          <a:prstGeom prst="rect">
            <a:avLst/>
          </a:prstGeom>
          <a:solidFill>
            <a:schemeClr val="bg1"/>
          </a:solidFill>
          <a:ln w="57150">
            <a:solidFill>
              <a:srgbClr val="FF0000"/>
            </a:solidFill>
            <a:miter lim="800000"/>
            <a:headEnd/>
            <a:tailEnd/>
          </a:ln>
          <a:effectLst>
            <a:outerShdw blurRad="63500" sx="102000" sy="102000" algn="ctr" rotWithShape="0">
              <a:prstClr val="black">
                <a:alpha val="40000"/>
              </a:prstClr>
            </a:outerShdw>
          </a:effectLst>
        </p:spPr>
        <p:txBody>
          <a:bodyPr anchor="ctr">
            <a:spAutoFit/>
          </a:bodyPr>
          <a:lstStyle/>
          <a:p>
            <a:endParaRPr lang="en-US"/>
          </a:p>
        </p:txBody>
      </p:sp>
      <p:sp>
        <p:nvSpPr>
          <p:cNvPr id="47106" name="Rectangle 2"/>
          <p:cNvSpPr>
            <a:spLocks noGrp="1" noChangeArrowheads="1"/>
          </p:cNvSpPr>
          <p:nvPr>
            <p:ph type="title"/>
          </p:nvPr>
        </p:nvSpPr>
        <p:spPr/>
        <p:txBody>
          <a:bodyPr/>
          <a:lstStyle/>
          <a:p>
            <a:r>
              <a:rPr lang="en-US" dirty="0"/>
              <a:t>The </a:t>
            </a:r>
            <a:r>
              <a:rPr lang="en-US" sz="5400" u="sng" dirty="0">
                <a:solidFill>
                  <a:srgbClr val="FF0000"/>
                </a:solidFill>
                <a:latin typeface="JI-Bitted" pitchFamily="2" charset="0"/>
              </a:rPr>
              <a:t>Blood</a:t>
            </a:r>
            <a:r>
              <a:rPr lang="en-US" dirty="0"/>
              <a:t> and </a:t>
            </a:r>
            <a:r>
              <a:rPr lang="en-US" sz="5400" dirty="0">
                <a:solidFill>
                  <a:srgbClr val="0000CC"/>
                </a:solidFill>
                <a:latin typeface="Hypatia Sans Pro Light" pitchFamily="34" charset="0"/>
              </a:rPr>
              <a:t>Baptism</a:t>
            </a:r>
          </a:p>
        </p:txBody>
      </p:sp>
      <p:grpSp>
        <p:nvGrpSpPr>
          <p:cNvPr id="3" name="Group 21"/>
          <p:cNvGrpSpPr>
            <a:grpSpLocks/>
          </p:cNvGrpSpPr>
          <p:nvPr/>
        </p:nvGrpSpPr>
        <p:grpSpPr bwMode="auto">
          <a:xfrm>
            <a:off x="-80963" y="1905000"/>
            <a:ext cx="3128963" cy="4953000"/>
            <a:chOff x="-51" y="1200"/>
            <a:chExt cx="1971" cy="3120"/>
          </a:xfrm>
          <a:effectLst>
            <a:outerShdw blurRad="63500" sx="102000" sy="102000" algn="ctr" rotWithShape="0">
              <a:prstClr val="black">
                <a:alpha val="40000"/>
              </a:prstClr>
            </a:outerShdw>
          </a:effectLst>
        </p:grpSpPr>
        <p:sp>
          <p:nvSpPr>
            <p:cNvPr id="47109" name="AutoShape 5"/>
            <p:cNvSpPr>
              <a:spLocks noChangeArrowheads="1"/>
            </p:cNvSpPr>
            <p:nvPr/>
          </p:nvSpPr>
          <p:spPr bwMode="auto">
            <a:xfrm>
              <a:off x="0" y="1200"/>
              <a:ext cx="1920" cy="3120"/>
            </a:xfrm>
            <a:prstGeom prst="rightArrowCallout">
              <a:avLst>
                <a:gd name="adj1" fmla="val 40625"/>
                <a:gd name="adj2" fmla="val 40625"/>
                <a:gd name="adj3" fmla="val 16667"/>
                <a:gd name="adj4" fmla="val 66667"/>
              </a:avLst>
            </a:prstGeom>
            <a:solidFill>
              <a:srgbClr val="FF0000"/>
            </a:solidFill>
            <a:ln w="57150">
              <a:solidFill>
                <a:schemeClr val="tx1"/>
              </a:solidFill>
              <a:miter lim="800000"/>
              <a:headEnd/>
              <a:tailEnd/>
            </a:ln>
            <a:effectLst/>
          </p:spPr>
          <p:txBody>
            <a:bodyPr anchor="ctr">
              <a:spAutoFit/>
            </a:bodyPr>
            <a:lstStyle/>
            <a:p>
              <a:pPr algn="ctr"/>
              <a:endParaRPr lang="en-US"/>
            </a:p>
          </p:txBody>
        </p:sp>
        <p:sp>
          <p:nvSpPr>
            <p:cNvPr id="47112" name="Text Box 8"/>
            <p:cNvSpPr txBox="1">
              <a:spLocks noChangeArrowheads="1"/>
            </p:cNvSpPr>
            <p:nvPr/>
          </p:nvSpPr>
          <p:spPr bwMode="auto">
            <a:xfrm>
              <a:off x="-51" y="1584"/>
              <a:ext cx="1731" cy="2362"/>
            </a:xfrm>
            <a:prstGeom prst="rect">
              <a:avLst/>
            </a:prstGeom>
            <a:noFill/>
            <a:ln w="57150">
              <a:noFill/>
              <a:miter lim="800000"/>
              <a:headEnd/>
              <a:tailEnd/>
            </a:ln>
            <a:effectLst/>
          </p:spPr>
          <p:txBody>
            <a:bodyPr>
              <a:spAutoFit/>
            </a:bodyPr>
            <a:lstStyle/>
            <a:p>
              <a:r>
                <a:rPr lang="en-US" sz="4400" dirty="0">
                  <a:solidFill>
                    <a:schemeClr val="bg1"/>
                  </a:solidFill>
                  <a:latin typeface="Arial Black" pitchFamily="34" charset="0"/>
                </a:rPr>
                <a:t>Saved</a:t>
              </a:r>
            </a:p>
            <a:p>
              <a:r>
                <a:rPr lang="en-US" sz="4800" dirty="0">
                  <a:solidFill>
                    <a:schemeClr val="bg1"/>
                  </a:solidFill>
                  <a:latin typeface="Arial Black" pitchFamily="34" charset="0"/>
                </a:rPr>
                <a:t>By</a:t>
              </a:r>
            </a:p>
            <a:p>
              <a:pPr algn="ctr"/>
              <a:r>
                <a:rPr lang="en-US" sz="5000" dirty="0">
                  <a:solidFill>
                    <a:schemeClr val="bg1"/>
                  </a:solidFill>
                  <a:latin typeface="JI-Bitted" pitchFamily="2" charset="0"/>
                </a:rPr>
                <a:t>BLOOD</a:t>
              </a:r>
            </a:p>
            <a:p>
              <a:r>
                <a:rPr lang="en-US" sz="9800" dirty="0">
                  <a:solidFill>
                    <a:schemeClr val="bg1"/>
                  </a:solidFill>
                  <a:latin typeface="Arial Black" pitchFamily="34" charset="0"/>
                </a:rPr>
                <a:t>IN</a:t>
              </a:r>
            </a:p>
          </p:txBody>
        </p:sp>
      </p:grpSp>
      <p:sp>
        <p:nvSpPr>
          <p:cNvPr id="47113" name="Text Box 9"/>
          <p:cNvSpPr txBox="1">
            <a:spLocks noChangeArrowheads="1"/>
          </p:cNvSpPr>
          <p:nvPr/>
        </p:nvSpPr>
        <p:spPr bwMode="auto">
          <a:xfrm>
            <a:off x="3413125" y="1935163"/>
            <a:ext cx="2378075" cy="579437"/>
          </a:xfrm>
          <a:prstGeom prst="rect">
            <a:avLst/>
          </a:prstGeom>
          <a:noFill/>
          <a:ln w="57150">
            <a:noFill/>
            <a:miter lim="800000"/>
            <a:headEnd/>
            <a:tailEnd/>
          </a:ln>
          <a:effectLst/>
        </p:spPr>
        <p:txBody>
          <a:bodyPr>
            <a:spAutoFit/>
          </a:bodyPr>
          <a:lstStyle/>
          <a:p>
            <a:pPr algn="ctr"/>
            <a:r>
              <a:rPr lang="en-US" sz="3200">
                <a:latin typeface="Arial Black" pitchFamily="34" charset="0"/>
              </a:rPr>
              <a:t>CHRIST</a:t>
            </a:r>
          </a:p>
        </p:txBody>
      </p:sp>
      <p:sp>
        <p:nvSpPr>
          <p:cNvPr id="47115" name="Text Box 11"/>
          <p:cNvSpPr txBox="1">
            <a:spLocks noChangeArrowheads="1"/>
          </p:cNvSpPr>
          <p:nvPr/>
        </p:nvSpPr>
        <p:spPr bwMode="auto">
          <a:xfrm>
            <a:off x="3124200" y="5562600"/>
            <a:ext cx="2895600" cy="579438"/>
          </a:xfrm>
          <a:prstGeom prst="rect">
            <a:avLst/>
          </a:prstGeom>
          <a:noFill/>
          <a:ln w="57150">
            <a:noFill/>
            <a:miter lim="800000"/>
            <a:headEnd/>
            <a:tailEnd/>
          </a:ln>
          <a:effectLst/>
        </p:spPr>
        <p:txBody>
          <a:bodyPr>
            <a:spAutoFit/>
          </a:bodyPr>
          <a:lstStyle/>
          <a:p>
            <a:pPr algn="ctr"/>
            <a:r>
              <a:rPr lang="en-US" sz="3200">
                <a:latin typeface="Arial Black" pitchFamily="34" charset="0"/>
              </a:rPr>
              <a:t>KINGDOM</a:t>
            </a:r>
            <a:endParaRPr lang="en-US"/>
          </a:p>
        </p:txBody>
      </p:sp>
      <p:sp>
        <p:nvSpPr>
          <p:cNvPr id="47116" name="Text Box 12"/>
          <p:cNvSpPr txBox="1">
            <a:spLocks noChangeArrowheads="1"/>
          </p:cNvSpPr>
          <p:nvPr/>
        </p:nvSpPr>
        <p:spPr bwMode="auto">
          <a:xfrm>
            <a:off x="3429000" y="3657600"/>
            <a:ext cx="2378075" cy="579438"/>
          </a:xfrm>
          <a:prstGeom prst="rect">
            <a:avLst/>
          </a:prstGeom>
          <a:noFill/>
          <a:ln w="57150">
            <a:noFill/>
            <a:miter lim="800000"/>
            <a:headEnd/>
            <a:tailEnd/>
          </a:ln>
          <a:effectLst/>
        </p:spPr>
        <p:txBody>
          <a:bodyPr>
            <a:spAutoFit/>
          </a:bodyPr>
          <a:lstStyle/>
          <a:p>
            <a:pPr algn="ctr"/>
            <a:r>
              <a:rPr lang="en-US" sz="3200">
                <a:latin typeface="Arial Black" pitchFamily="34" charset="0"/>
              </a:rPr>
              <a:t>CHURCH</a:t>
            </a:r>
            <a:endParaRPr lang="en-US"/>
          </a:p>
        </p:txBody>
      </p:sp>
      <p:sp>
        <p:nvSpPr>
          <p:cNvPr id="47118" name="Text Box 14"/>
          <p:cNvSpPr txBox="1">
            <a:spLocks noChangeArrowheads="1"/>
          </p:cNvSpPr>
          <p:nvPr/>
        </p:nvSpPr>
        <p:spPr bwMode="auto">
          <a:xfrm>
            <a:off x="3124200" y="2362200"/>
            <a:ext cx="2971800" cy="519113"/>
          </a:xfrm>
          <a:prstGeom prst="rect">
            <a:avLst/>
          </a:prstGeom>
          <a:noFill/>
          <a:ln w="57150">
            <a:noFill/>
            <a:miter lim="800000"/>
            <a:headEnd/>
            <a:tailEnd/>
          </a:ln>
          <a:effectLst/>
        </p:spPr>
        <p:txBody>
          <a:bodyPr>
            <a:spAutoFit/>
          </a:bodyPr>
          <a:lstStyle/>
          <a:p>
            <a:pPr algn="ctr">
              <a:spcBef>
                <a:spcPct val="50000"/>
              </a:spcBef>
            </a:pPr>
            <a:r>
              <a:rPr lang="en-US" sz="2800">
                <a:solidFill>
                  <a:srgbClr val="FF0000"/>
                </a:solidFill>
              </a:rPr>
              <a:t>Eph. 1:7</a:t>
            </a:r>
          </a:p>
        </p:txBody>
      </p:sp>
      <p:sp>
        <p:nvSpPr>
          <p:cNvPr id="47119" name="Text Box 15"/>
          <p:cNvSpPr txBox="1">
            <a:spLocks noChangeArrowheads="1"/>
          </p:cNvSpPr>
          <p:nvPr/>
        </p:nvSpPr>
        <p:spPr bwMode="auto">
          <a:xfrm>
            <a:off x="3124200" y="4052888"/>
            <a:ext cx="2971800" cy="519112"/>
          </a:xfrm>
          <a:prstGeom prst="rect">
            <a:avLst/>
          </a:prstGeom>
          <a:noFill/>
          <a:ln w="57150">
            <a:noFill/>
            <a:miter lim="800000"/>
            <a:headEnd/>
            <a:tailEnd/>
          </a:ln>
          <a:effectLst/>
        </p:spPr>
        <p:txBody>
          <a:bodyPr>
            <a:spAutoFit/>
          </a:bodyPr>
          <a:lstStyle/>
          <a:p>
            <a:pPr algn="ctr">
              <a:spcBef>
                <a:spcPct val="50000"/>
              </a:spcBef>
            </a:pPr>
            <a:r>
              <a:rPr lang="en-US" sz="2800">
                <a:solidFill>
                  <a:srgbClr val="FF0000"/>
                </a:solidFill>
              </a:rPr>
              <a:t>Eph. 2:16</a:t>
            </a:r>
          </a:p>
        </p:txBody>
      </p:sp>
      <p:sp>
        <p:nvSpPr>
          <p:cNvPr id="47120" name="Text Box 16"/>
          <p:cNvSpPr txBox="1">
            <a:spLocks noChangeArrowheads="1"/>
          </p:cNvSpPr>
          <p:nvPr/>
        </p:nvSpPr>
        <p:spPr bwMode="auto">
          <a:xfrm>
            <a:off x="3124200" y="6034088"/>
            <a:ext cx="2971800" cy="519112"/>
          </a:xfrm>
          <a:prstGeom prst="rect">
            <a:avLst/>
          </a:prstGeom>
          <a:noFill/>
          <a:ln w="57150">
            <a:noFill/>
            <a:miter lim="800000"/>
            <a:headEnd/>
            <a:tailEnd/>
          </a:ln>
          <a:effectLst/>
        </p:spPr>
        <p:txBody>
          <a:bodyPr>
            <a:spAutoFit/>
          </a:bodyPr>
          <a:lstStyle/>
          <a:p>
            <a:pPr algn="ctr">
              <a:spcBef>
                <a:spcPct val="50000"/>
              </a:spcBef>
            </a:pPr>
            <a:r>
              <a:rPr lang="en-US" sz="2800">
                <a:solidFill>
                  <a:srgbClr val="FF0000"/>
                </a:solidFill>
              </a:rPr>
              <a:t>Col. 1:13, 14</a:t>
            </a:r>
          </a:p>
        </p:txBody>
      </p:sp>
      <p:sp>
        <p:nvSpPr>
          <p:cNvPr id="47121" name="Text Box 17"/>
          <p:cNvSpPr txBox="1">
            <a:spLocks noChangeArrowheads="1"/>
          </p:cNvSpPr>
          <p:nvPr/>
        </p:nvSpPr>
        <p:spPr bwMode="auto">
          <a:xfrm>
            <a:off x="3124200" y="2757488"/>
            <a:ext cx="2971800" cy="519112"/>
          </a:xfrm>
          <a:prstGeom prst="rect">
            <a:avLst/>
          </a:prstGeom>
          <a:noFill/>
          <a:ln w="57150">
            <a:noFill/>
            <a:miter lim="800000"/>
            <a:headEnd/>
            <a:tailEnd/>
          </a:ln>
          <a:effectLst/>
        </p:spPr>
        <p:txBody>
          <a:bodyPr>
            <a:spAutoFit/>
          </a:bodyPr>
          <a:lstStyle/>
          <a:p>
            <a:pPr algn="ctr">
              <a:spcBef>
                <a:spcPct val="50000"/>
              </a:spcBef>
            </a:pPr>
            <a:r>
              <a:rPr lang="en-US" sz="2800">
                <a:solidFill>
                  <a:srgbClr val="0000CC"/>
                </a:solidFill>
              </a:rPr>
              <a:t>Gal. 3:27</a:t>
            </a:r>
          </a:p>
        </p:txBody>
      </p:sp>
      <p:sp>
        <p:nvSpPr>
          <p:cNvPr id="47122" name="Text Box 18"/>
          <p:cNvSpPr txBox="1">
            <a:spLocks noChangeArrowheads="1"/>
          </p:cNvSpPr>
          <p:nvPr/>
        </p:nvSpPr>
        <p:spPr bwMode="auto">
          <a:xfrm>
            <a:off x="3124200" y="4433888"/>
            <a:ext cx="2971800" cy="519112"/>
          </a:xfrm>
          <a:prstGeom prst="rect">
            <a:avLst/>
          </a:prstGeom>
          <a:noFill/>
          <a:ln w="57150">
            <a:noFill/>
            <a:miter lim="800000"/>
            <a:headEnd/>
            <a:tailEnd/>
          </a:ln>
          <a:effectLst/>
        </p:spPr>
        <p:txBody>
          <a:bodyPr>
            <a:spAutoFit/>
          </a:bodyPr>
          <a:lstStyle/>
          <a:p>
            <a:pPr algn="ctr">
              <a:spcBef>
                <a:spcPct val="50000"/>
              </a:spcBef>
            </a:pPr>
            <a:r>
              <a:rPr lang="en-US" sz="2800">
                <a:solidFill>
                  <a:srgbClr val="0000CC"/>
                </a:solidFill>
              </a:rPr>
              <a:t>1 Cor. 12:13</a:t>
            </a:r>
          </a:p>
        </p:txBody>
      </p:sp>
      <p:sp>
        <p:nvSpPr>
          <p:cNvPr id="47123" name="Text Box 19"/>
          <p:cNvSpPr txBox="1">
            <a:spLocks noChangeArrowheads="1"/>
          </p:cNvSpPr>
          <p:nvPr/>
        </p:nvSpPr>
        <p:spPr bwMode="auto">
          <a:xfrm>
            <a:off x="3124200" y="6415088"/>
            <a:ext cx="2971800" cy="519112"/>
          </a:xfrm>
          <a:prstGeom prst="rect">
            <a:avLst/>
          </a:prstGeom>
          <a:noFill/>
          <a:ln w="57150">
            <a:noFill/>
            <a:miter lim="800000"/>
            <a:headEnd/>
            <a:tailEnd/>
          </a:ln>
          <a:effectLst/>
        </p:spPr>
        <p:txBody>
          <a:bodyPr>
            <a:spAutoFit/>
          </a:bodyPr>
          <a:lstStyle/>
          <a:p>
            <a:pPr algn="ctr">
              <a:spcBef>
                <a:spcPct val="50000"/>
              </a:spcBef>
            </a:pPr>
            <a:r>
              <a:rPr lang="en-US" sz="2800">
                <a:solidFill>
                  <a:srgbClr val="0000CC"/>
                </a:solidFill>
              </a:rPr>
              <a:t>Jn. 3:3,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0" presetClass="entr" presetSubtype="0" fill="hold" grpId="0" nodeType="afterEffect">
                                  <p:stCondLst>
                                    <p:cond delay="0"/>
                                  </p:stCondLst>
                                  <p:childTnLst>
                                    <p:set>
                                      <p:cBhvr>
                                        <p:cTn id="11" dur="1" fill="hold">
                                          <p:stCondLst>
                                            <p:cond delay="0"/>
                                          </p:stCondLst>
                                        </p:cTn>
                                        <p:tgtEl>
                                          <p:spTgt spid="47117"/>
                                        </p:tgtEl>
                                        <p:attrNameLst>
                                          <p:attrName>style.visibility</p:attrName>
                                        </p:attrNameLst>
                                      </p:cBhvr>
                                      <p:to>
                                        <p:strVal val="visible"/>
                                      </p:to>
                                    </p:set>
                                    <p:animEffect transition="in" filter="wedge">
                                      <p:cBhvr>
                                        <p:cTn id="12" dur="2000"/>
                                        <p:tgtEl>
                                          <p:spTgt spid="47117"/>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7113"/>
                                        </p:tgtEl>
                                        <p:attrNameLst>
                                          <p:attrName>style.visibility</p:attrName>
                                        </p:attrNameLst>
                                      </p:cBhvr>
                                      <p:to>
                                        <p:strVal val="visible"/>
                                      </p:to>
                                    </p:set>
                                    <p:anim calcmode="discrete" valueType="clr">
                                      <p:cBhvr override="childStyle">
                                        <p:cTn id="17" dur="80"/>
                                        <p:tgtEl>
                                          <p:spTgt spid="4711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7113"/>
                                        </p:tgtEl>
                                        <p:attrNameLst>
                                          <p:attrName>fillcolor</p:attrName>
                                        </p:attrNameLst>
                                      </p:cBhvr>
                                      <p:tavLst>
                                        <p:tav tm="0">
                                          <p:val>
                                            <p:clrVal>
                                              <a:schemeClr val="accent2"/>
                                            </p:clrVal>
                                          </p:val>
                                        </p:tav>
                                        <p:tav tm="50000">
                                          <p:val>
                                            <p:clrVal>
                                              <a:schemeClr val="hlink"/>
                                            </p:clrVal>
                                          </p:val>
                                        </p:tav>
                                      </p:tavLst>
                                    </p:anim>
                                    <p:set>
                                      <p:cBhvr>
                                        <p:cTn id="19" dur="80"/>
                                        <p:tgtEl>
                                          <p:spTgt spid="47113"/>
                                        </p:tgtEl>
                                        <p:attrNameLst>
                                          <p:attrName>fill.type</p:attrName>
                                        </p:attrNameLst>
                                      </p:cBhvr>
                                      <p:to>
                                        <p:strVal val="solid"/>
                                      </p:to>
                                    </p:set>
                                  </p:childTnLst>
                                </p:cTn>
                              </p:par>
                            </p:childTnLst>
                          </p:cTn>
                        </p:par>
                        <p:par>
                          <p:cTn id="20" fill="hold">
                            <p:stCondLst>
                              <p:cond delay="280"/>
                            </p:stCondLst>
                            <p:childTnLst>
                              <p:par>
                                <p:cTn id="21" presetID="10" presetClass="entr" presetSubtype="0" fill="hold" grpId="0" nodeType="afterEffect">
                                  <p:stCondLst>
                                    <p:cond delay="0"/>
                                  </p:stCondLst>
                                  <p:childTnLst>
                                    <p:set>
                                      <p:cBhvr>
                                        <p:cTn id="22" dur="1" fill="hold">
                                          <p:stCondLst>
                                            <p:cond delay="0"/>
                                          </p:stCondLst>
                                        </p:cTn>
                                        <p:tgtEl>
                                          <p:spTgt spid="47118"/>
                                        </p:tgtEl>
                                        <p:attrNameLst>
                                          <p:attrName>style.visibility</p:attrName>
                                        </p:attrNameLst>
                                      </p:cBhvr>
                                      <p:to>
                                        <p:strVal val="visible"/>
                                      </p:to>
                                    </p:set>
                                    <p:animEffect transition="in" filter="fade">
                                      <p:cBhvr>
                                        <p:cTn id="23" dur="2000"/>
                                        <p:tgtEl>
                                          <p:spTgt spid="47118"/>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7116"/>
                                        </p:tgtEl>
                                        <p:attrNameLst>
                                          <p:attrName>style.visibility</p:attrName>
                                        </p:attrNameLst>
                                      </p:cBhvr>
                                      <p:to>
                                        <p:strVal val="visible"/>
                                      </p:to>
                                    </p:set>
                                    <p:anim calcmode="discrete" valueType="clr">
                                      <p:cBhvr override="childStyle">
                                        <p:cTn id="28" dur="80"/>
                                        <p:tgtEl>
                                          <p:spTgt spid="4711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7116"/>
                                        </p:tgtEl>
                                        <p:attrNameLst>
                                          <p:attrName>fillcolor</p:attrName>
                                        </p:attrNameLst>
                                      </p:cBhvr>
                                      <p:tavLst>
                                        <p:tav tm="0">
                                          <p:val>
                                            <p:clrVal>
                                              <a:schemeClr val="accent2"/>
                                            </p:clrVal>
                                          </p:val>
                                        </p:tav>
                                        <p:tav tm="50000">
                                          <p:val>
                                            <p:clrVal>
                                              <a:schemeClr val="hlink"/>
                                            </p:clrVal>
                                          </p:val>
                                        </p:tav>
                                      </p:tavLst>
                                    </p:anim>
                                    <p:set>
                                      <p:cBhvr>
                                        <p:cTn id="30" dur="80"/>
                                        <p:tgtEl>
                                          <p:spTgt spid="47116"/>
                                        </p:tgtEl>
                                        <p:attrNameLst>
                                          <p:attrName>fill.type</p:attrName>
                                        </p:attrNameLst>
                                      </p:cBhvr>
                                      <p:to>
                                        <p:strVal val="solid"/>
                                      </p:to>
                                    </p:set>
                                  </p:childTnLst>
                                </p:cTn>
                              </p:par>
                            </p:childTnLst>
                          </p:cTn>
                        </p:par>
                        <p:par>
                          <p:cTn id="31" fill="hold">
                            <p:stCondLst>
                              <p:cond delay="280"/>
                            </p:stCondLst>
                            <p:childTnLst>
                              <p:par>
                                <p:cTn id="32" presetID="10" presetClass="entr" presetSubtype="0" fill="hold" grpId="0" nodeType="afterEffect">
                                  <p:stCondLst>
                                    <p:cond delay="0"/>
                                  </p:stCondLst>
                                  <p:childTnLst>
                                    <p:set>
                                      <p:cBhvr>
                                        <p:cTn id="33" dur="1" fill="hold">
                                          <p:stCondLst>
                                            <p:cond delay="0"/>
                                          </p:stCondLst>
                                        </p:cTn>
                                        <p:tgtEl>
                                          <p:spTgt spid="47119"/>
                                        </p:tgtEl>
                                        <p:attrNameLst>
                                          <p:attrName>style.visibility</p:attrName>
                                        </p:attrNameLst>
                                      </p:cBhvr>
                                      <p:to>
                                        <p:strVal val="visible"/>
                                      </p:to>
                                    </p:set>
                                    <p:animEffect transition="in" filter="fade">
                                      <p:cBhvr>
                                        <p:cTn id="34" dur="2000"/>
                                        <p:tgtEl>
                                          <p:spTgt spid="47119"/>
                                        </p:tgtEl>
                                      </p:cBhvr>
                                    </p:animEffec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47115"/>
                                        </p:tgtEl>
                                        <p:attrNameLst>
                                          <p:attrName>style.visibility</p:attrName>
                                        </p:attrNameLst>
                                      </p:cBhvr>
                                      <p:to>
                                        <p:strVal val="visible"/>
                                      </p:to>
                                    </p:set>
                                    <p:anim calcmode="discrete" valueType="clr">
                                      <p:cBhvr override="childStyle">
                                        <p:cTn id="39" dur="80"/>
                                        <p:tgtEl>
                                          <p:spTgt spid="4711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7115"/>
                                        </p:tgtEl>
                                        <p:attrNameLst>
                                          <p:attrName>fillcolor</p:attrName>
                                        </p:attrNameLst>
                                      </p:cBhvr>
                                      <p:tavLst>
                                        <p:tav tm="0">
                                          <p:val>
                                            <p:clrVal>
                                              <a:schemeClr val="accent2"/>
                                            </p:clrVal>
                                          </p:val>
                                        </p:tav>
                                        <p:tav tm="50000">
                                          <p:val>
                                            <p:clrVal>
                                              <a:schemeClr val="hlink"/>
                                            </p:clrVal>
                                          </p:val>
                                        </p:tav>
                                      </p:tavLst>
                                    </p:anim>
                                    <p:set>
                                      <p:cBhvr>
                                        <p:cTn id="41" dur="80"/>
                                        <p:tgtEl>
                                          <p:spTgt spid="47115"/>
                                        </p:tgtEl>
                                        <p:attrNameLst>
                                          <p:attrName>fill.type</p:attrName>
                                        </p:attrNameLst>
                                      </p:cBhvr>
                                      <p:to>
                                        <p:strVal val="solid"/>
                                      </p:to>
                                    </p:set>
                                  </p:childTnLst>
                                </p:cTn>
                              </p:par>
                            </p:childTnLst>
                          </p:cTn>
                        </p:par>
                        <p:par>
                          <p:cTn id="42" fill="hold">
                            <p:stCondLst>
                              <p:cond delay="320"/>
                            </p:stCondLst>
                            <p:childTnLst>
                              <p:par>
                                <p:cTn id="43" presetID="10" presetClass="entr" presetSubtype="0" fill="hold" grpId="0" nodeType="afterEffect">
                                  <p:stCondLst>
                                    <p:cond delay="0"/>
                                  </p:stCondLst>
                                  <p:childTnLst>
                                    <p:set>
                                      <p:cBhvr>
                                        <p:cTn id="44" dur="1" fill="hold">
                                          <p:stCondLst>
                                            <p:cond delay="0"/>
                                          </p:stCondLst>
                                        </p:cTn>
                                        <p:tgtEl>
                                          <p:spTgt spid="47120"/>
                                        </p:tgtEl>
                                        <p:attrNameLst>
                                          <p:attrName>style.visibility</p:attrName>
                                        </p:attrNameLst>
                                      </p:cBhvr>
                                      <p:to>
                                        <p:strVal val="visible"/>
                                      </p:to>
                                    </p:set>
                                    <p:animEffect transition="in" filter="fade">
                                      <p:cBhvr>
                                        <p:cTn id="45" dur="2000"/>
                                        <p:tgtEl>
                                          <p:spTgt spid="47120"/>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ntr" presetSubtype="2"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0" fill="hold"/>
                                        <p:tgtEl>
                                          <p:spTgt spid="2"/>
                                        </p:tgtEl>
                                        <p:attrNameLst>
                                          <p:attrName>ppt_x</p:attrName>
                                        </p:attrNameLst>
                                      </p:cBhvr>
                                      <p:tavLst>
                                        <p:tav tm="0">
                                          <p:val>
                                            <p:strVal val="1+#ppt_w/2"/>
                                          </p:val>
                                        </p:tav>
                                        <p:tav tm="100000">
                                          <p:val>
                                            <p:strVal val="#ppt_x"/>
                                          </p:val>
                                        </p:tav>
                                      </p:tavLst>
                                    </p:anim>
                                    <p:anim calcmode="lin" valueType="num">
                                      <p:cBhvr additive="base">
                                        <p:cTn id="51"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7121"/>
                                        </p:tgtEl>
                                        <p:attrNameLst>
                                          <p:attrName>style.visibility</p:attrName>
                                        </p:attrNameLst>
                                      </p:cBhvr>
                                      <p:to>
                                        <p:strVal val="visible"/>
                                      </p:to>
                                    </p:set>
                                    <p:animEffect transition="in" filter="fade">
                                      <p:cBhvr>
                                        <p:cTn id="56" dur="2000"/>
                                        <p:tgtEl>
                                          <p:spTgt spid="471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7122"/>
                                        </p:tgtEl>
                                        <p:attrNameLst>
                                          <p:attrName>style.visibility</p:attrName>
                                        </p:attrNameLst>
                                      </p:cBhvr>
                                      <p:to>
                                        <p:strVal val="visible"/>
                                      </p:to>
                                    </p:set>
                                    <p:animEffect transition="in" filter="fade">
                                      <p:cBhvr>
                                        <p:cTn id="61" dur="2000"/>
                                        <p:tgtEl>
                                          <p:spTgt spid="471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7123"/>
                                        </p:tgtEl>
                                        <p:attrNameLst>
                                          <p:attrName>style.visibility</p:attrName>
                                        </p:attrNameLst>
                                      </p:cBhvr>
                                      <p:to>
                                        <p:strVal val="visible"/>
                                      </p:to>
                                    </p:set>
                                    <p:animEffect transition="in" filter="fade">
                                      <p:cBhvr>
                                        <p:cTn id="66" dur="2000"/>
                                        <p:tgtEl>
                                          <p:spTgt spid="47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animBg="1"/>
      <p:bldP spid="47113" grpId="0"/>
      <p:bldP spid="47115" grpId="0"/>
      <p:bldP spid="47116" grpId="0"/>
      <p:bldP spid="47118" grpId="0"/>
      <p:bldP spid="47119" grpId="0"/>
      <p:bldP spid="47120" grpId="0"/>
      <p:bldP spid="47121" grpId="0"/>
      <p:bldP spid="47122" grpId="0"/>
      <p:bldP spid="471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Lord’s Church</a:t>
            </a:r>
          </a:p>
        </p:txBody>
      </p:sp>
      <p:sp>
        <p:nvSpPr>
          <p:cNvPr id="46083" name="Rectangle 3"/>
          <p:cNvSpPr>
            <a:spLocks noGrp="1" noChangeArrowheads="1"/>
          </p:cNvSpPr>
          <p:nvPr>
            <p:ph idx="1"/>
          </p:nvPr>
        </p:nvSpPr>
        <p:spPr>
          <a:xfrm>
            <a:off x="457200" y="1600201"/>
            <a:ext cx="8229600" cy="3810000"/>
          </a:xfrm>
        </p:spPr>
        <p:txBody>
          <a:bodyPr/>
          <a:lstStyle/>
          <a:p>
            <a:pPr marL="240030" indent="-514350">
              <a:buFont typeface="+mj-lt"/>
              <a:buAutoNum type="arabicPeriod"/>
            </a:pPr>
            <a:r>
              <a:rPr lang="en-US" sz="2800" dirty="0"/>
              <a:t>built at the right </a:t>
            </a:r>
            <a:r>
              <a:rPr lang="en-US" sz="2800" dirty="0" smtClean="0"/>
              <a:t>time: ~33 </a:t>
            </a:r>
            <a:r>
              <a:rPr lang="en-US" dirty="0" smtClean="0"/>
              <a:t>AD (Acts 2:47)</a:t>
            </a:r>
            <a:endParaRPr lang="en-US" sz="2800" dirty="0"/>
          </a:p>
          <a:p>
            <a:pPr marL="240030" indent="-514350">
              <a:buFont typeface="+mj-lt"/>
              <a:buAutoNum type="arabicPeriod"/>
            </a:pPr>
            <a:r>
              <a:rPr lang="en-US" sz="2800" dirty="0"/>
              <a:t>built in the right place: </a:t>
            </a:r>
            <a:r>
              <a:rPr lang="en-US" dirty="0" smtClean="0"/>
              <a:t>Jerusalem (Acts 1:4; 2:5)</a:t>
            </a:r>
            <a:endParaRPr lang="en-US" sz="2800" dirty="0"/>
          </a:p>
          <a:p>
            <a:pPr marL="240030" indent="-514350">
              <a:buFont typeface="+mj-lt"/>
              <a:buAutoNum type="arabicPeriod"/>
            </a:pPr>
            <a:r>
              <a:rPr lang="en-US" sz="2800" dirty="0"/>
              <a:t>built by the right person: </a:t>
            </a:r>
            <a:r>
              <a:rPr lang="en-US" sz="2800" dirty="0" smtClean="0"/>
              <a:t>Jesus (Matt. 16:18)</a:t>
            </a:r>
            <a:endParaRPr lang="en-US" sz="2800" dirty="0"/>
          </a:p>
          <a:p>
            <a:pPr marL="240030" indent="-514350">
              <a:buFont typeface="+mj-lt"/>
              <a:buAutoNum type="arabicPeriod"/>
            </a:pPr>
            <a:r>
              <a:rPr lang="en-US" sz="2800" dirty="0"/>
              <a:t>uses the right rule: New </a:t>
            </a:r>
            <a:r>
              <a:rPr lang="en-US" sz="2800" dirty="0" smtClean="0"/>
              <a:t>Testament (Heb. 12:24)</a:t>
            </a:r>
            <a:endParaRPr lang="en-US" sz="2800" dirty="0"/>
          </a:p>
          <a:p>
            <a:pPr marL="240030" indent="-514350">
              <a:buFont typeface="+mj-lt"/>
              <a:buAutoNum type="arabicPeriod"/>
            </a:pPr>
            <a:r>
              <a:rPr lang="en-US" sz="2800" dirty="0"/>
              <a:t>worships correctly: spirit and </a:t>
            </a:r>
            <a:r>
              <a:rPr lang="en-US" dirty="0" smtClean="0"/>
              <a:t>truth (Jn. 4:23, 24)</a:t>
            </a:r>
            <a:endParaRPr lang="en-US" sz="2800" dirty="0"/>
          </a:p>
          <a:p>
            <a:pPr marL="240030" indent="-514350">
              <a:buFont typeface="+mj-lt"/>
              <a:buAutoNum type="arabicPeriod"/>
            </a:pPr>
            <a:r>
              <a:rPr lang="en-US" sz="2800" dirty="0"/>
              <a:t>is organized the right </a:t>
            </a:r>
            <a:r>
              <a:rPr lang="en-US" sz="2800" dirty="0" smtClean="0"/>
              <a:t>way (Acts 14:23)</a:t>
            </a:r>
            <a:endParaRPr lang="en-US" sz="2800" dirty="0"/>
          </a:p>
          <a:p>
            <a:pPr marL="240030" indent="-514350">
              <a:buFont typeface="+mj-lt"/>
              <a:buAutoNum type="arabicPeriod"/>
            </a:pPr>
            <a:r>
              <a:rPr lang="en-US" sz="2800" dirty="0"/>
              <a:t>members wear scriptural </a:t>
            </a:r>
            <a:r>
              <a:rPr lang="en-US" sz="2800" dirty="0" smtClean="0"/>
              <a:t>designations (Acts 11: 26)</a:t>
            </a:r>
            <a:endParaRPr lang="en-US" sz="2800" dirty="0"/>
          </a:p>
          <a:p>
            <a:pPr marL="240030" indent="-514350">
              <a:buFont typeface="+mj-lt"/>
              <a:buAutoNum type="arabicPeriod"/>
            </a:pPr>
            <a:r>
              <a:rPr lang="en-US" sz="2800" dirty="0"/>
              <a:t>teaches the true plan of </a:t>
            </a:r>
            <a:r>
              <a:rPr lang="en-US" sz="2800" dirty="0" smtClean="0"/>
              <a:t>salvation (Mk. 16:16)</a:t>
            </a:r>
            <a:endParaRPr lang="en-US" sz="2800" dirty="0"/>
          </a:p>
        </p:txBody>
      </p:sp>
      <p:pic>
        <p:nvPicPr>
          <p:cNvPr id="46084" name="Picture 4" descr="MCWB01372_0000[1]"/>
          <p:cNvPicPr>
            <a:picLocks noChangeAspect="1" noChangeArrowheads="1"/>
          </p:cNvPicPr>
          <p:nvPr/>
        </p:nvPicPr>
        <p:blipFill>
          <a:blip r:embed="rId3"/>
          <a:srcRect/>
          <a:stretch>
            <a:fillRect/>
          </a:stretch>
        </p:blipFill>
        <p:spPr bwMode="auto">
          <a:xfrm>
            <a:off x="7772400" y="577850"/>
            <a:ext cx="838200" cy="793750"/>
          </a:xfrm>
          <a:prstGeom prst="rect">
            <a:avLst/>
          </a:prstGeom>
          <a:noFill/>
        </p:spPr>
      </p:pic>
      <p:sp>
        <p:nvSpPr>
          <p:cNvPr id="5" name="TextBox 4"/>
          <p:cNvSpPr txBox="1"/>
          <p:nvPr/>
        </p:nvSpPr>
        <p:spPr>
          <a:xfrm>
            <a:off x="762000" y="5486400"/>
            <a:ext cx="792480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smtClean="0"/>
              <a:t>IF THE CHURCH WHERE YOU ARE A MEMBER VIOLATES “ANY” OF THESE TRUTHS; IT IS </a:t>
            </a:r>
            <a:r>
              <a:rPr lang="en-US" sz="2400" b="1" u="sng" dirty="0" smtClean="0"/>
              <a:t>NOT</a:t>
            </a:r>
            <a:r>
              <a:rPr lang="en-US" sz="2400" b="1" dirty="0" smtClean="0"/>
              <a:t> THE NEW TESTAMENT CHURCH OF CHRIST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365125"/>
            <a:ext cx="9144000" cy="701675"/>
          </a:xfrm>
          <a:prstGeom prst="rect">
            <a:avLst/>
          </a:prstGeom>
          <a:noFill/>
          <a:ln w="9525">
            <a:noFill/>
            <a:miter lim="800000"/>
            <a:headEnd/>
            <a:tailEnd/>
          </a:ln>
          <a:effectLst/>
        </p:spPr>
        <p:txBody>
          <a:bodyPr>
            <a:spAutoFit/>
          </a:bodyPr>
          <a:lstStyle/>
          <a:p>
            <a:pPr algn="ctr"/>
            <a:r>
              <a:rPr lang="en-US" sz="4000">
                <a:solidFill>
                  <a:schemeClr val="bg2"/>
                </a:solidFill>
                <a:latin typeface="Arial Black" pitchFamily="34" charset="0"/>
              </a:rPr>
              <a:t>“CHURCH BUILDING”</a:t>
            </a:r>
          </a:p>
        </p:txBody>
      </p:sp>
      <p:sp>
        <p:nvSpPr>
          <p:cNvPr id="20483" name="Text Box 3"/>
          <p:cNvSpPr txBox="1">
            <a:spLocks noChangeArrowheads="1"/>
          </p:cNvSpPr>
          <p:nvPr/>
        </p:nvSpPr>
        <p:spPr bwMode="auto">
          <a:xfrm>
            <a:off x="0" y="1436688"/>
            <a:ext cx="9144000" cy="519112"/>
          </a:xfrm>
          <a:prstGeom prst="rect">
            <a:avLst/>
          </a:prstGeom>
          <a:noFill/>
          <a:ln w="9525">
            <a:noFill/>
            <a:miter lim="800000"/>
            <a:headEnd/>
            <a:tailEnd/>
          </a:ln>
          <a:effectLst/>
        </p:spPr>
        <p:txBody>
          <a:bodyPr>
            <a:spAutoFit/>
          </a:bodyPr>
          <a:lstStyle/>
          <a:p>
            <a:pPr algn="ctr"/>
            <a:r>
              <a:rPr lang="en-US" sz="2800">
                <a:solidFill>
                  <a:schemeClr val="bg2"/>
                </a:solidFill>
              </a:rPr>
              <a:t>Which standard of measurement?</a:t>
            </a:r>
          </a:p>
        </p:txBody>
      </p:sp>
      <p:sp>
        <p:nvSpPr>
          <p:cNvPr id="20484" name="Line 4"/>
          <p:cNvSpPr>
            <a:spLocks noChangeShapeType="1"/>
          </p:cNvSpPr>
          <p:nvPr/>
        </p:nvSpPr>
        <p:spPr bwMode="auto">
          <a:xfrm flipH="1">
            <a:off x="2439988" y="2128838"/>
            <a:ext cx="2130425" cy="1901825"/>
          </a:xfrm>
          <a:prstGeom prst="line">
            <a:avLst/>
          </a:prstGeom>
          <a:noFill/>
          <a:ln w="57150">
            <a:solidFill>
              <a:schemeClr val="bg1"/>
            </a:solidFill>
            <a:round/>
            <a:headEnd/>
            <a:tailEnd type="triangle" w="lg" len="med"/>
          </a:ln>
          <a:effectLst/>
        </p:spPr>
        <p:txBody>
          <a:bodyPr/>
          <a:lstStyle/>
          <a:p>
            <a:endParaRPr lang="en-US"/>
          </a:p>
        </p:txBody>
      </p:sp>
      <p:sp>
        <p:nvSpPr>
          <p:cNvPr id="20485" name="Line 5"/>
          <p:cNvSpPr>
            <a:spLocks noChangeShapeType="1"/>
          </p:cNvSpPr>
          <p:nvPr/>
        </p:nvSpPr>
        <p:spPr bwMode="auto">
          <a:xfrm>
            <a:off x="4572000" y="2133600"/>
            <a:ext cx="2057400" cy="1905000"/>
          </a:xfrm>
          <a:prstGeom prst="line">
            <a:avLst/>
          </a:prstGeom>
          <a:noFill/>
          <a:ln w="57150">
            <a:solidFill>
              <a:schemeClr val="bg1"/>
            </a:solidFill>
            <a:round/>
            <a:headEnd/>
            <a:tailEnd type="triangle" w="lg" len="med"/>
          </a:ln>
          <a:effectLst/>
        </p:spPr>
        <p:txBody>
          <a:bodyPr/>
          <a:lstStyle/>
          <a:p>
            <a:endParaRPr lang="en-US"/>
          </a:p>
        </p:txBody>
      </p:sp>
      <p:sp>
        <p:nvSpPr>
          <p:cNvPr id="20486" name="Text Box 6"/>
          <p:cNvSpPr txBox="1">
            <a:spLocks noChangeArrowheads="1"/>
          </p:cNvSpPr>
          <p:nvPr/>
        </p:nvSpPr>
        <p:spPr bwMode="auto">
          <a:xfrm>
            <a:off x="4191000" y="2406650"/>
            <a:ext cx="696913" cy="1098550"/>
          </a:xfrm>
          <a:prstGeom prst="rect">
            <a:avLst/>
          </a:prstGeom>
          <a:noFill/>
          <a:ln w="57150">
            <a:noFill/>
            <a:miter lim="800000"/>
            <a:headEnd/>
            <a:tailEnd type="none" w="lg" len="med"/>
          </a:ln>
          <a:effectLst/>
        </p:spPr>
        <p:txBody>
          <a:bodyPr wrap="none">
            <a:spAutoFit/>
          </a:bodyPr>
          <a:lstStyle/>
          <a:p>
            <a:r>
              <a:rPr lang="en-US" sz="6600">
                <a:solidFill>
                  <a:schemeClr val="bg1"/>
                </a:solidFill>
                <a:latin typeface="Arial Black" pitchFamily="34" charset="0"/>
              </a:rPr>
              <a:t>?</a:t>
            </a:r>
          </a:p>
        </p:txBody>
      </p:sp>
      <p:pic>
        <p:nvPicPr>
          <p:cNvPr id="20487" name="Picture 7" descr="MCj02504190000[1]"/>
          <p:cNvPicPr>
            <a:picLocks noChangeAspect="1" noChangeArrowheads="1"/>
          </p:cNvPicPr>
          <p:nvPr/>
        </p:nvPicPr>
        <p:blipFill>
          <a:blip r:embed="rId3"/>
          <a:srcRect/>
          <a:stretch>
            <a:fillRect/>
          </a:stretch>
        </p:blipFill>
        <p:spPr bwMode="auto">
          <a:xfrm>
            <a:off x="0" y="0"/>
            <a:ext cx="2151063" cy="2551113"/>
          </a:xfrm>
          <a:prstGeom prst="rect">
            <a:avLst/>
          </a:prstGeom>
          <a:noFill/>
        </p:spPr>
      </p:pic>
      <p:pic>
        <p:nvPicPr>
          <p:cNvPr id="20489" name="Picture 9" descr="MCj03986990000[1]"/>
          <p:cNvPicPr>
            <a:picLocks noChangeAspect="1" noChangeArrowheads="1"/>
          </p:cNvPicPr>
          <p:nvPr/>
        </p:nvPicPr>
        <p:blipFill>
          <a:blip r:embed="rId4"/>
          <a:srcRect/>
          <a:stretch>
            <a:fillRect/>
          </a:stretch>
        </p:blipFill>
        <p:spPr bwMode="auto">
          <a:xfrm>
            <a:off x="366713" y="4378325"/>
            <a:ext cx="1995487" cy="1260475"/>
          </a:xfrm>
          <a:prstGeom prst="rect">
            <a:avLst/>
          </a:prstGeom>
          <a:noFill/>
        </p:spPr>
      </p:pic>
      <p:grpSp>
        <p:nvGrpSpPr>
          <p:cNvPr id="2" name="Group 10"/>
          <p:cNvGrpSpPr>
            <a:grpSpLocks/>
          </p:cNvGrpSpPr>
          <p:nvPr/>
        </p:nvGrpSpPr>
        <p:grpSpPr bwMode="auto">
          <a:xfrm>
            <a:off x="6705600" y="4038600"/>
            <a:ext cx="2438400" cy="1676400"/>
            <a:chOff x="3888" y="2544"/>
            <a:chExt cx="1872" cy="1344"/>
          </a:xfrm>
        </p:grpSpPr>
        <p:pic>
          <p:nvPicPr>
            <p:cNvPr id="20491" name="Picture 11" descr="MCj03825740000[1]"/>
            <p:cNvPicPr>
              <a:picLocks noChangeAspect="1" noChangeArrowheads="1"/>
            </p:cNvPicPr>
            <p:nvPr/>
          </p:nvPicPr>
          <p:blipFill>
            <a:blip r:embed="rId5" cstate="print"/>
            <a:srcRect/>
            <a:stretch>
              <a:fillRect/>
            </a:stretch>
          </p:blipFill>
          <p:spPr bwMode="auto">
            <a:xfrm>
              <a:off x="4416" y="2544"/>
              <a:ext cx="1344" cy="1344"/>
            </a:xfrm>
            <a:prstGeom prst="rect">
              <a:avLst/>
            </a:prstGeom>
            <a:noFill/>
          </p:spPr>
        </p:pic>
        <p:pic>
          <p:nvPicPr>
            <p:cNvPr id="20492" name="Picture 12" descr="MPj03997250000[1]"/>
            <p:cNvPicPr>
              <a:picLocks noChangeAspect="1" noChangeArrowheads="1"/>
            </p:cNvPicPr>
            <p:nvPr/>
          </p:nvPicPr>
          <p:blipFill>
            <a:blip r:embed="rId6" cstate="print"/>
            <a:srcRect/>
            <a:stretch>
              <a:fillRect/>
            </a:stretch>
          </p:blipFill>
          <p:spPr bwMode="auto">
            <a:xfrm>
              <a:off x="3888" y="2736"/>
              <a:ext cx="607" cy="910"/>
            </a:xfrm>
            <a:prstGeom prst="rect">
              <a:avLst/>
            </a:prstGeom>
            <a:noFill/>
          </p:spPr>
        </p:pic>
        <p:sp>
          <p:nvSpPr>
            <p:cNvPr id="20493" name="Text Box 13"/>
            <p:cNvSpPr txBox="1">
              <a:spLocks noChangeArrowheads="1"/>
            </p:cNvSpPr>
            <p:nvPr/>
          </p:nvSpPr>
          <p:spPr bwMode="auto">
            <a:xfrm>
              <a:off x="4512" y="2975"/>
              <a:ext cx="369" cy="563"/>
            </a:xfrm>
            <a:prstGeom prst="rect">
              <a:avLst/>
            </a:prstGeom>
            <a:noFill/>
            <a:ln w="57150">
              <a:noFill/>
              <a:miter lim="800000"/>
              <a:headEnd/>
              <a:tailEnd type="none" w="lg" len="med"/>
            </a:ln>
            <a:effectLst/>
          </p:spPr>
          <p:txBody>
            <a:bodyPr wrap="none">
              <a:spAutoFit/>
            </a:bodyPr>
            <a:lstStyle/>
            <a:p>
              <a:r>
                <a:rPr lang="en-US" sz="4000">
                  <a:solidFill>
                    <a:schemeClr val="bg1"/>
                  </a:solidFill>
                </a:rPr>
                <a:t>+</a:t>
              </a:r>
            </a:p>
          </p:txBody>
        </p:sp>
      </p:grpSp>
      <p:sp>
        <p:nvSpPr>
          <p:cNvPr id="20494" name="Text Box 14"/>
          <p:cNvSpPr txBox="1">
            <a:spLocks noChangeArrowheads="1"/>
          </p:cNvSpPr>
          <p:nvPr/>
        </p:nvSpPr>
        <p:spPr bwMode="auto">
          <a:xfrm>
            <a:off x="6324600" y="5791200"/>
            <a:ext cx="2608263" cy="822325"/>
          </a:xfrm>
          <a:prstGeom prst="rect">
            <a:avLst/>
          </a:prstGeom>
          <a:noFill/>
          <a:ln w="57150">
            <a:noFill/>
            <a:miter lim="800000"/>
            <a:headEnd/>
            <a:tailEnd type="none" w="lg" len="med"/>
          </a:ln>
          <a:effectLst/>
        </p:spPr>
        <p:txBody>
          <a:bodyPr wrap="none">
            <a:spAutoFit/>
          </a:bodyPr>
          <a:lstStyle/>
          <a:p>
            <a:pPr algn="ctr"/>
            <a:r>
              <a:rPr lang="en-US" sz="2400">
                <a:solidFill>
                  <a:schemeClr val="bg1"/>
                </a:solidFill>
              </a:rPr>
              <a:t>bible + tradition + </a:t>
            </a:r>
          </a:p>
          <a:p>
            <a:pPr algn="ctr"/>
            <a:r>
              <a:rPr lang="en-US" sz="2400">
                <a:solidFill>
                  <a:schemeClr val="bg1"/>
                </a:solidFill>
              </a:rPr>
              <a:t>creeds</a:t>
            </a:r>
          </a:p>
        </p:txBody>
      </p:sp>
      <p:sp>
        <p:nvSpPr>
          <p:cNvPr id="20495" name="Text Box 15"/>
          <p:cNvSpPr txBox="1">
            <a:spLocks noChangeArrowheads="1"/>
          </p:cNvSpPr>
          <p:nvPr/>
        </p:nvSpPr>
        <p:spPr bwMode="auto">
          <a:xfrm>
            <a:off x="250825" y="5935663"/>
            <a:ext cx="2873375" cy="822325"/>
          </a:xfrm>
          <a:prstGeom prst="rect">
            <a:avLst/>
          </a:prstGeom>
          <a:noFill/>
          <a:ln w="57150">
            <a:noFill/>
            <a:miter lim="800000"/>
            <a:headEnd/>
            <a:tailEnd type="none" w="lg" len="med"/>
          </a:ln>
          <a:effectLst/>
        </p:spPr>
        <p:txBody>
          <a:bodyPr>
            <a:spAutoFit/>
          </a:bodyPr>
          <a:lstStyle/>
          <a:p>
            <a:pPr algn="ctr">
              <a:spcBef>
                <a:spcPct val="50000"/>
              </a:spcBef>
            </a:pPr>
            <a:r>
              <a:rPr lang="en-US" sz="2400">
                <a:solidFill>
                  <a:schemeClr val="bg1"/>
                </a:solidFill>
              </a:rPr>
              <a:t>New Testament as Rule of Faith</a:t>
            </a:r>
          </a:p>
        </p:txBody>
      </p:sp>
      <p:pic>
        <p:nvPicPr>
          <p:cNvPr id="20497" name="Picture 17" descr="MCj03542920000[1]"/>
          <p:cNvPicPr>
            <a:picLocks noChangeAspect="1" noChangeArrowheads="1"/>
          </p:cNvPicPr>
          <p:nvPr/>
        </p:nvPicPr>
        <p:blipFill>
          <a:blip r:embed="rId7"/>
          <a:srcRect/>
          <a:stretch>
            <a:fillRect/>
          </a:stretch>
        </p:blipFill>
        <p:spPr bwMode="auto">
          <a:xfrm>
            <a:off x="3429000" y="3429000"/>
            <a:ext cx="2332038" cy="2058988"/>
          </a:xfrm>
          <a:prstGeom prst="rect">
            <a:avLst/>
          </a:prstGeom>
          <a:noFill/>
        </p:spPr>
      </p:pic>
      <p:sp>
        <p:nvSpPr>
          <p:cNvPr id="20498" name="Text Box 18"/>
          <p:cNvSpPr txBox="1">
            <a:spLocks noChangeArrowheads="1"/>
          </p:cNvSpPr>
          <p:nvPr/>
        </p:nvSpPr>
        <p:spPr bwMode="auto">
          <a:xfrm>
            <a:off x="3429000" y="5791200"/>
            <a:ext cx="2511425" cy="946150"/>
          </a:xfrm>
          <a:prstGeom prst="rect">
            <a:avLst/>
          </a:prstGeom>
          <a:noFill/>
          <a:ln w="57150">
            <a:noFill/>
            <a:miter lim="800000"/>
            <a:headEnd/>
            <a:tailEnd type="none" w="lg" len="med"/>
          </a:ln>
          <a:effectLst/>
        </p:spPr>
        <p:txBody>
          <a:bodyPr wrap="none">
            <a:spAutoFit/>
          </a:bodyPr>
          <a:lstStyle/>
          <a:p>
            <a:pPr algn="ctr"/>
            <a:r>
              <a:rPr lang="en-US" sz="2800">
                <a:solidFill>
                  <a:schemeClr val="bg1"/>
                </a:solidFill>
                <a:latin typeface="Arial Black" pitchFamily="34" charset="0"/>
              </a:rPr>
              <a:t>(Col. 3:17</a:t>
            </a:r>
          </a:p>
          <a:p>
            <a:pPr algn="ctr"/>
            <a:r>
              <a:rPr lang="en-US" sz="2800">
                <a:solidFill>
                  <a:schemeClr val="bg1"/>
                </a:solidFill>
                <a:latin typeface="Arial Black" pitchFamily="34" charset="0"/>
              </a:rPr>
              <a:t>Matt. 28:18)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Lord’s Church</a:t>
            </a:r>
          </a:p>
        </p:txBody>
      </p:sp>
      <p:sp>
        <p:nvSpPr>
          <p:cNvPr id="46083" name="Rectangle 3"/>
          <p:cNvSpPr>
            <a:spLocks noGrp="1" noChangeArrowheads="1"/>
          </p:cNvSpPr>
          <p:nvPr>
            <p:ph idx="1"/>
          </p:nvPr>
        </p:nvSpPr>
        <p:spPr/>
        <p:txBody>
          <a:bodyPr/>
          <a:lstStyle/>
          <a:p>
            <a:pPr marL="240030" indent="-514350">
              <a:buFont typeface="+mj-lt"/>
              <a:buAutoNum type="arabicPeriod"/>
            </a:pPr>
            <a:r>
              <a:rPr lang="en-US" sz="2800" dirty="0"/>
              <a:t>built at the right </a:t>
            </a:r>
            <a:r>
              <a:rPr lang="en-US" sz="2800" dirty="0" smtClean="0"/>
              <a:t>time: ~33 AD (Acts 2:47)</a:t>
            </a:r>
            <a:endParaRPr lang="en-US" sz="2800" dirty="0"/>
          </a:p>
          <a:p>
            <a:pPr marL="240030" indent="-514350">
              <a:buFont typeface="+mj-lt"/>
              <a:buAutoNum type="arabicPeriod"/>
            </a:pPr>
            <a:r>
              <a:rPr lang="en-US" sz="2800" dirty="0"/>
              <a:t>built in the right place: </a:t>
            </a:r>
            <a:r>
              <a:rPr lang="en-US" sz="2800" dirty="0" smtClean="0"/>
              <a:t>Jerusalem (Acts 1:4; 2:5)</a:t>
            </a:r>
            <a:endParaRPr lang="en-US" sz="2800" dirty="0"/>
          </a:p>
          <a:p>
            <a:pPr marL="240030" indent="-514350">
              <a:buFont typeface="+mj-lt"/>
              <a:buAutoNum type="arabicPeriod"/>
            </a:pPr>
            <a:r>
              <a:rPr lang="en-US" sz="2800" dirty="0"/>
              <a:t>built by the right person: </a:t>
            </a:r>
            <a:r>
              <a:rPr lang="en-US" sz="2800" dirty="0" smtClean="0"/>
              <a:t>Jesus (Matt. 16:18)</a:t>
            </a:r>
            <a:endParaRPr lang="en-US" sz="2800" dirty="0"/>
          </a:p>
          <a:p>
            <a:pPr marL="240030" indent="-514350">
              <a:buFont typeface="+mj-lt"/>
              <a:buAutoNum type="arabicPeriod"/>
            </a:pPr>
            <a:r>
              <a:rPr lang="en-US" sz="2800" dirty="0"/>
              <a:t>uses the right rule: New </a:t>
            </a:r>
            <a:r>
              <a:rPr lang="en-US" sz="2800" dirty="0" smtClean="0"/>
              <a:t>Testament (Heb. 12:24)</a:t>
            </a:r>
            <a:endParaRPr lang="en-US" sz="2800" dirty="0"/>
          </a:p>
        </p:txBody>
      </p:sp>
      <p:pic>
        <p:nvPicPr>
          <p:cNvPr id="46084" name="Picture 4" descr="MCWB01372_0000[1]"/>
          <p:cNvPicPr>
            <a:picLocks noChangeAspect="1" noChangeArrowheads="1"/>
          </p:cNvPicPr>
          <p:nvPr/>
        </p:nvPicPr>
        <p:blipFill>
          <a:blip r:embed="rId2"/>
          <a:srcRect/>
          <a:stretch>
            <a:fillRect/>
          </a:stretch>
        </p:blipFill>
        <p:spPr bwMode="auto">
          <a:xfrm>
            <a:off x="7772400" y="577850"/>
            <a:ext cx="838200" cy="79375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20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2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teven\My Documents\preaching\TRANSPARENCIES\Sabbatarian Debate Charts\old cov3.jpg"/>
          <p:cNvPicPr>
            <a:picLocks noChangeAspect="1" noChangeArrowheads="1"/>
          </p:cNvPicPr>
          <p:nvPr/>
        </p:nvPicPr>
        <p:blipFill>
          <a:blip r:embed="rId2"/>
          <a:srcRect/>
          <a:stretch>
            <a:fillRect/>
          </a:stretch>
        </p:blipFill>
        <p:spPr bwMode="auto">
          <a:xfrm>
            <a:off x="304800" y="228599"/>
            <a:ext cx="8382000" cy="6472545"/>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Lord’s Church</a:t>
            </a:r>
          </a:p>
        </p:txBody>
      </p:sp>
      <p:sp>
        <p:nvSpPr>
          <p:cNvPr id="46083" name="Rectangle 3"/>
          <p:cNvSpPr>
            <a:spLocks noGrp="1" noChangeArrowheads="1"/>
          </p:cNvSpPr>
          <p:nvPr>
            <p:ph idx="1"/>
          </p:nvPr>
        </p:nvSpPr>
        <p:spPr/>
        <p:txBody>
          <a:bodyPr/>
          <a:lstStyle/>
          <a:p>
            <a:pPr marL="240030" indent="-514350">
              <a:buFont typeface="+mj-lt"/>
              <a:buAutoNum type="arabicPeriod"/>
            </a:pPr>
            <a:r>
              <a:rPr lang="en-US" sz="2800" dirty="0"/>
              <a:t>built at the right </a:t>
            </a:r>
            <a:r>
              <a:rPr lang="en-US" sz="2800" dirty="0" smtClean="0"/>
              <a:t>time: ~33 </a:t>
            </a:r>
            <a:r>
              <a:rPr lang="en-US" dirty="0" smtClean="0"/>
              <a:t>AD (Acts 2:47)</a:t>
            </a:r>
            <a:endParaRPr lang="en-US" sz="2800" dirty="0"/>
          </a:p>
          <a:p>
            <a:pPr marL="240030" indent="-514350">
              <a:buFont typeface="+mj-lt"/>
              <a:buAutoNum type="arabicPeriod"/>
            </a:pPr>
            <a:r>
              <a:rPr lang="en-US" sz="2800" dirty="0"/>
              <a:t>built in the right place: </a:t>
            </a:r>
            <a:r>
              <a:rPr lang="en-US" dirty="0" smtClean="0"/>
              <a:t>Jerusalem (Acts 1:4; 2:5)</a:t>
            </a:r>
            <a:endParaRPr lang="en-US" sz="2800" dirty="0"/>
          </a:p>
          <a:p>
            <a:pPr marL="240030" indent="-514350">
              <a:buFont typeface="+mj-lt"/>
              <a:buAutoNum type="arabicPeriod"/>
            </a:pPr>
            <a:r>
              <a:rPr lang="en-US" sz="2800" dirty="0"/>
              <a:t>built by the right person: </a:t>
            </a:r>
            <a:r>
              <a:rPr lang="en-US" sz="2800" dirty="0" smtClean="0"/>
              <a:t>Jesus (Matt. 16:18)</a:t>
            </a:r>
            <a:endParaRPr lang="en-US" sz="2800" dirty="0"/>
          </a:p>
          <a:p>
            <a:pPr marL="240030" indent="-514350">
              <a:buFont typeface="+mj-lt"/>
              <a:buAutoNum type="arabicPeriod"/>
            </a:pPr>
            <a:r>
              <a:rPr lang="en-US" sz="2800" dirty="0"/>
              <a:t>uses the right rule: New </a:t>
            </a:r>
            <a:r>
              <a:rPr lang="en-US" sz="2800" dirty="0" smtClean="0"/>
              <a:t>Testament (Heb. 12:24)</a:t>
            </a:r>
            <a:endParaRPr lang="en-US" sz="2800" dirty="0"/>
          </a:p>
          <a:p>
            <a:pPr marL="240030" indent="-514350">
              <a:buFont typeface="+mj-lt"/>
              <a:buAutoNum type="arabicPeriod"/>
            </a:pPr>
            <a:r>
              <a:rPr lang="en-US" sz="2800" b="1" dirty="0"/>
              <a:t>worships correctly: spirit and </a:t>
            </a:r>
            <a:r>
              <a:rPr lang="en-US" sz="2800" b="1" dirty="0" smtClean="0"/>
              <a:t>truth</a:t>
            </a:r>
            <a:endParaRPr lang="en-US" sz="2800" b="1" dirty="0"/>
          </a:p>
        </p:txBody>
      </p:sp>
      <p:pic>
        <p:nvPicPr>
          <p:cNvPr id="46084" name="Picture 4" descr="MCWB01372_0000[1]"/>
          <p:cNvPicPr>
            <a:picLocks noChangeAspect="1" noChangeArrowheads="1"/>
          </p:cNvPicPr>
          <p:nvPr/>
        </p:nvPicPr>
        <p:blipFill>
          <a:blip r:embed="rId2"/>
          <a:srcRect/>
          <a:stretch>
            <a:fillRect/>
          </a:stretch>
        </p:blipFill>
        <p:spPr bwMode="auto">
          <a:xfrm>
            <a:off x="7772400" y="577850"/>
            <a:ext cx="838200" cy="793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Oval 4"/>
          <p:cNvSpPr>
            <a:spLocks noChangeArrowheads="1"/>
          </p:cNvSpPr>
          <p:nvPr/>
        </p:nvSpPr>
        <p:spPr bwMode="auto">
          <a:xfrm>
            <a:off x="779092" y="3784362"/>
            <a:ext cx="3792908" cy="609600"/>
          </a:xfrm>
          <a:prstGeom prst="ellipse">
            <a:avLst/>
          </a:prstGeom>
          <a:solidFill>
            <a:schemeClr val="accent1"/>
          </a:solidFill>
          <a:ln w="57150">
            <a:solidFill>
              <a:schemeClr val="tx1"/>
            </a:solidFill>
            <a:round/>
            <a:headEnd/>
            <a:tailEnd type="none" w="lg" len="med"/>
          </a:ln>
          <a:effectLst/>
        </p:spPr>
        <p:txBody>
          <a:bodyPr wrap="none" anchor="ctr"/>
          <a:lstStyle/>
          <a:p>
            <a:endParaRPr lang="en-US"/>
          </a:p>
        </p:txBody>
      </p:sp>
      <p:sp>
        <p:nvSpPr>
          <p:cNvPr id="26629" name="Oval 5"/>
          <p:cNvSpPr>
            <a:spLocks noChangeArrowheads="1"/>
          </p:cNvSpPr>
          <p:nvPr/>
        </p:nvSpPr>
        <p:spPr bwMode="auto">
          <a:xfrm>
            <a:off x="6248400" y="5181600"/>
            <a:ext cx="1066800" cy="457200"/>
          </a:xfrm>
          <a:prstGeom prst="ellipse">
            <a:avLst/>
          </a:prstGeom>
          <a:solidFill>
            <a:schemeClr val="accent1"/>
          </a:solidFill>
          <a:ln w="57150">
            <a:solidFill>
              <a:schemeClr val="tx1"/>
            </a:solidFill>
            <a:round/>
            <a:headEnd/>
            <a:tailEnd type="none" w="lg" len="med"/>
          </a:ln>
          <a:effectLst/>
        </p:spPr>
        <p:txBody>
          <a:bodyPr wrap="none" anchor="ctr"/>
          <a:lstStyle/>
          <a:p>
            <a:endParaRPr lang="en-US"/>
          </a:p>
        </p:txBody>
      </p:sp>
      <p:sp>
        <p:nvSpPr>
          <p:cNvPr id="26630" name="Oval 6"/>
          <p:cNvSpPr>
            <a:spLocks noChangeArrowheads="1"/>
          </p:cNvSpPr>
          <p:nvPr/>
        </p:nvSpPr>
        <p:spPr bwMode="auto">
          <a:xfrm>
            <a:off x="914400" y="5562600"/>
            <a:ext cx="1066800" cy="533400"/>
          </a:xfrm>
          <a:prstGeom prst="ellipse">
            <a:avLst/>
          </a:prstGeom>
          <a:solidFill>
            <a:schemeClr val="accent1"/>
          </a:solidFill>
          <a:ln w="57150">
            <a:solidFill>
              <a:schemeClr val="tx1"/>
            </a:solidFill>
            <a:round/>
            <a:headEnd/>
            <a:tailEnd type="none" w="lg" len="med"/>
          </a:ln>
          <a:effectLst/>
        </p:spPr>
        <p:txBody>
          <a:bodyPr wrap="none" anchor="ctr"/>
          <a:lstStyle/>
          <a:p>
            <a:endParaRPr lang="en-US"/>
          </a:p>
        </p:txBody>
      </p:sp>
      <p:sp>
        <p:nvSpPr>
          <p:cNvPr id="26626" name="Rectangle 2"/>
          <p:cNvSpPr>
            <a:spLocks noGrp="1" noChangeArrowheads="1"/>
          </p:cNvSpPr>
          <p:nvPr>
            <p:ph type="title"/>
          </p:nvPr>
        </p:nvSpPr>
        <p:spPr/>
        <p:txBody>
          <a:bodyPr/>
          <a:lstStyle/>
          <a:p>
            <a:r>
              <a:rPr lang="en-US" sz="4000" dirty="0" smtClean="0"/>
              <a:t>WORSHIPS </a:t>
            </a:r>
            <a:r>
              <a:rPr lang="en-US" sz="4000" dirty="0"/>
              <a:t>IN SPIRIT AND TRUTH</a:t>
            </a:r>
          </a:p>
        </p:txBody>
      </p:sp>
      <p:sp>
        <p:nvSpPr>
          <p:cNvPr id="26627" name="Rectangle 3"/>
          <p:cNvSpPr>
            <a:spLocks noGrp="1" noChangeArrowheads="1"/>
          </p:cNvSpPr>
          <p:nvPr>
            <p:ph type="body" idx="1"/>
          </p:nvPr>
        </p:nvSpPr>
        <p:spPr>
          <a:xfrm>
            <a:off x="609600" y="2057400"/>
            <a:ext cx="7924800" cy="4114800"/>
          </a:xfrm>
        </p:spPr>
        <p:txBody>
          <a:bodyPr/>
          <a:lstStyle/>
          <a:p>
            <a:pPr>
              <a:lnSpc>
                <a:spcPct val="90000"/>
              </a:lnSpc>
            </a:pPr>
            <a:r>
              <a:rPr lang="en-US" dirty="0"/>
              <a:t>“</a:t>
            </a:r>
            <a:r>
              <a:rPr lang="en-US" baseline="30000" dirty="0"/>
              <a:t>22</a:t>
            </a:r>
            <a:r>
              <a:rPr lang="en-US" dirty="0"/>
              <a:t> You worship what you do not know; we know what we worship, for salvation is of the Jews. </a:t>
            </a:r>
            <a:r>
              <a:rPr lang="en-US" baseline="30000" dirty="0"/>
              <a:t>23</a:t>
            </a:r>
            <a:r>
              <a:rPr lang="en-US" dirty="0"/>
              <a:t> But the hour is coming, and now is, when the true worshipers will worship the Father in spirit and truth; for the Father is seeking such to worship Him. </a:t>
            </a:r>
            <a:r>
              <a:rPr lang="en-US" baseline="30000" dirty="0"/>
              <a:t>24</a:t>
            </a:r>
            <a:r>
              <a:rPr lang="en-US" dirty="0"/>
              <a:t>  God is Spirit, and those who worship Him must worship in spirit and truth” (Jn. 4:22-24)</a:t>
            </a:r>
          </a:p>
        </p:txBody>
      </p:sp>
      <p:sp>
        <p:nvSpPr>
          <p:cNvPr id="26631" name="Line 7"/>
          <p:cNvSpPr>
            <a:spLocks noChangeShapeType="1"/>
          </p:cNvSpPr>
          <p:nvPr/>
        </p:nvSpPr>
        <p:spPr bwMode="auto">
          <a:xfrm>
            <a:off x="3419947" y="5589759"/>
            <a:ext cx="838200" cy="0"/>
          </a:xfrm>
          <a:prstGeom prst="line">
            <a:avLst/>
          </a:prstGeom>
          <a:noFill/>
          <a:ln w="57150">
            <a:solidFill>
              <a:schemeClr val="tx1"/>
            </a:solidFill>
            <a:round/>
            <a:headEnd/>
            <a:tailEnd type="none" w="lg" len="med"/>
          </a:ln>
          <a:effectLst/>
        </p:spPr>
        <p:txBody>
          <a:bodyPr/>
          <a:lstStyle/>
          <a:p>
            <a:endParaRPr lang="en-US"/>
          </a:p>
        </p:txBody>
      </p:sp>
      <p:grpSp>
        <p:nvGrpSpPr>
          <p:cNvPr id="2" name="Group 12"/>
          <p:cNvGrpSpPr>
            <a:grpSpLocks/>
          </p:cNvGrpSpPr>
          <p:nvPr/>
        </p:nvGrpSpPr>
        <p:grpSpPr bwMode="auto">
          <a:xfrm>
            <a:off x="2438400" y="2895600"/>
            <a:ext cx="5838825" cy="2574925"/>
            <a:chOff x="2008" y="1824"/>
            <a:chExt cx="3398" cy="1622"/>
          </a:xfrm>
        </p:grpSpPr>
        <p:sp>
          <p:nvSpPr>
            <p:cNvPr id="26632" name="Text Box 8"/>
            <p:cNvSpPr txBox="1">
              <a:spLocks noChangeArrowheads="1"/>
            </p:cNvSpPr>
            <p:nvPr/>
          </p:nvSpPr>
          <p:spPr bwMode="auto">
            <a:xfrm>
              <a:off x="3504" y="1824"/>
              <a:ext cx="1902" cy="1015"/>
            </a:xfrm>
            <a:prstGeom prst="rect">
              <a:avLst/>
            </a:prstGeom>
            <a:solidFill>
              <a:schemeClr val="bg2"/>
            </a:solidFill>
            <a:ln w="57150">
              <a:solidFill>
                <a:srgbClr val="FFFFFF"/>
              </a:solidFill>
              <a:miter lim="800000"/>
              <a:headEnd/>
              <a:tailEnd type="none" w="lg" len="med"/>
            </a:ln>
            <a:effectLst/>
          </p:spPr>
          <p:txBody>
            <a:bodyPr wrap="none">
              <a:spAutoFit/>
            </a:bodyPr>
            <a:lstStyle/>
            <a:p>
              <a:pPr marL="342900" indent="-342900">
                <a:buFontTx/>
                <a:buAutoNum type="arabicPeriod"/>
              </a:pPr>
              <a:r>
                <a:rPr lang="en-US" sz="3200">
                  <a:latin typeface="Arial Black" pitchFamily="34" charset="0"/>
                </a:rPr>
                <a:t>Right One</a:t>
              </a:r>
            </a:p>
            <a:p>
              <a:pPr marL="342900" indent="-342900">
                <a:buFontTx/>
                <a:buAutoNum type="arabicPeriod"/>
              </a:pPr>
              <a:r>
                <a:rPr lang="en-US" sz="3200">
                  <a:latin typeface="Arial Black" pitchFamily="34" charset="0"/>
                </a:rPr>
                <a:t>Right Way</a:t>
              </a:r>
            </a:p>
            <a:p>
              <a:pPr marL="342900" indent="-342900">
                <a:buFontTx/>
                <a:buAutoNum type="arabicPeriod"/>
              </a:pPr>
              <a:r>
                <a:rPr lang="en-US" sz="3200">
                  <a:latin typeface="Arial Black" pitchFamily="34" charset="0"/>
                </a:rPr>
                <a:t>Right Mind</a:t>
              </a:r>
            </a:p>
          </p:txBody>
        </p:sp>
        <p:sp>
          <p:nvSpPr>
            <p:cNvPr id="26633" name="Line 9"/>
            <p:cNvSpPr>
              <a:spLocks noChangeShapeType="1"/>
            </p:cNvSpPr>
            <p:nvPr/>
          </p:nvSpPr>
          <p:spPr bwMode="auto">
            <a:xfrm flipH="1">
              <a:off x="3103" y="2081"/>
              <a:ext cx="674" cy="190"/>
            </a:xfrm>
            <a:prstGeom prst="line">
              <a:avLst/>
            </a:prstGeom>
            <a:noFill/>
            <a:ln w="57150">
              <a:solidFill>
                <a:schemeClr val="tx1"/>
              </a:solidFill>
              <a:round/>
              <a:headEnd type="oval" w="med" len="med"/>
              <a:tailEnd type="triangle" w="lg" len="med"/>
            </a:ln>
            <a:effectLst/>
          </p:spPr>
          <p:txBody>
            <a:bodyPr/>
            <a:lstStyle/>
            <a:p>
              <a:endParaRPr lang="en-US"/>
            </a:p>
          </p:txBody>
        </p:sp>
        <p:sp>
          <p:nvSpPr>
            <p:cNvPr id="26634" name="Line 10"/>
            <p:cNvSpPr>
              <a:spLocks noChangeShapeType="1"/>
            </p:cNvSpPr>
            <p:nvPr/>
          </p:nvSpPr>
          <p:spPr bwMode="auto">
            <a:xfrm flipH="1">
              <a:off x="2008" y="2390"/>
              <a:ext cx="1776" cy="1056"/>
            </a:xfrm>
            <a:prstGeom prst="line">
              <a:avLst/>
            </a:prstGeom>
            <a:noFill/>
            <a:ln w="57150">
              <a:solidFill>
                <a:schemeClr val="tx1"/>
              </a:solidFill>
              <a:round/>
              <a:headEnd type="oval" w="med" len="med"/>
              <a:tailEnd type="triangle" w="lg" len="med"/>
            </a:ln>
            <a:effectLst/>
          </p:spPr>
          <p:txBody>
            <a:bodyPr/>
            <a:lstStyle/>
            <a:p>
              <a:endParaRPr lang="en-US"/>
            </a:p>
          </p:txBody>
        </p:sp>
        <p:sp>
          <p:nvSpPr>
            <p:cNvPr id="26635" name="Line 11"/>
            <p:cNvSpPr>
              <a:spLocks noChangeShapeType="1"/>
            </p:cNvSpPr>
            <p:nvPr/>
          </p:nvSpPr>
          <p:spPr bwMode="auto">
            <a:xfrm>
              <a:off x="3792" y="2690"/>
              <a:ext cx="624" cy="480"/>
            </a:xfrm>
            <a:prstGeom prst="line">
              <a:avLst/>
            </a:prstGeom>
            <a:noFill/>
            <a:ln w="57150">
              <a:solidFill>
                <a:schemeClr val="tx1"/>
              </a:solidFill>
              <a:round/>
              <a:headEnd type="oval" w="med" len="med"/>
              <a:tailEnd type="triangle" w="lg" len="med"/>
            </a:ln>
            <a:effectLst/>
          </p:spPr>
          <p:txBody>
            <a:bodyPr/>
            <a:lstStyle/>
            <a:p>
              <a:endParaRPr lang="en-US"/>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heel(3)">
                                      <p:cBhvr>
                                        <p:cTn id="7" dur="2000"/>
                                        <p:tgtEl>
                                          <p:spTgt spid="26630"/>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wheel(3)">
                                      <p:cBhvr>
                                        <p:cTn id="10" dur="2000"/>
                                        <p:tgtEl>
                                          <p:spTgt spid="26628"/>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wheel(3)">
                                      <p:cBhvr>
                                        <p:cTn id="13" dur="2000"/>
                                        <p:tgtEl>
                                          <p:spTgt spid="26629"/>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6631"/>
                                        </p:tgtEl>
                                        <p:attrNameLst>
                                          <p:attrName>style.visibility</p:attrName>
                                        </p:attrNameLst>
                                      </p:cBhvr>
                                      <p:to>
                                        <p:strVal val="visible"/>
                                      </p:to>
                                    </p:set>
                                    <p:animEffect transition="in" filter="slide(fromLeft)">
                                      <p:cBhvr>
                                        <p:cTn id="16" dur="3000"/>
                                        <p:tgtEl>
                                          <p:spTgt spid="26631"/>
                                        </p:tgtEl>
                                      </p:cBhvr>
                                    </p:animEffect>
                                  </p:childTnLst>
                                </p:cTn>
                              </p:par>
                            </p:childTnLst>
                          </p:cTn>
                        </p:par>
                        <p:par>
                          <p:cTn id="17" fill="hold">
                            <p:stCondLst>
                              <p:cond delay="30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animBg="1"/>
      <p:bldP spid="266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&amp; SPIRIT</a:t>
            </a:r>
            <a:endParaRPr lang="en-US" dirty="0"/>
          </a:p>
        </p:txBody>
      </p:sp>
      <p:sp>
        <p:nvSpPr>
          <p:cNvPr id="3" name="Content Placeholder 2"/>
          <p:cNvSpPr>
            <a:spLocks noGrp="1"/>
          </p:cNvSpPr>
          <p:nvPr>
            <p:ph idx="1"/>
          </p:nvPr>
        </p:nvSpPr>
        <p:spPr/>
        <p:txBody>
          <a:bodyPr>
            <a:normAutofit/>
          </a:bodyPr>
          <a:lstStyle/>
          <a:p>
            <a:r>
              <a:rPr lang="en-US" sz="3200" dirty="0" smtClean="0"/>
              <a:t>Collection: </a:t>
            </a:r>
          </a:p>
          <a:p>
            <a:pPr lvl="1"/>
            <a:r>
              <a:rPr lang="en-US" sz="2400" dirty="0" smtClean="0"/>
              <a:t>only on first day of the week (1 Cor. 16:1:2)</a:t>
            </a:r>
          </a:p>
          <a:p>
            <a:pPr lvl="1"/>
            <a:r>
              <a:rPr lang="en-US" sz="2400" dirty="0" smtClean="0"/>
              <a:t>if the day is unimportant, why did Paul specify the first day?</a:t>
            </a:r>
          </a:p>
          <a:p>
            <a:r>
              <a:rPr lang="en-US" sz="3200" dirty="0" smtClean="0"/>
              <a:t>Lord’s Supper: </a:t>
            </a:r>
          </a:p>
          <a:p>
            <a:pPr lvl="1"/>
            <a:r>
              <a:rPr lang="en-US" sz="2400" dirty="0" smtClean="0"/>
              <a:t>on every and only the first day of the week (Acts 20:7)</a:t>
            </a:r>
          </a:p>
          <a:p>
            <a:pPr lvl="1"/>
            <a:r>
              <a:rPr lang="en-US" sz="2400" dirty="0" smtClean="0"/>
              <a:t>the New Testament church came together on the first of the week to partake of the LS, when does the church where you are a member partake of the LS?</a:t>
            </a:r>
          </a:p>
          <a:p>
            <a:pPr lvl="1"/>
            <a:r>
              <a:rPr lang="en-US" sz="2400" dirty="0" smtClean="0"/>
              <a:t>no church-sponsored carnal meals (1 Cor. 11:22, 34)</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&amp; SPIRIT</a:t>
            </a:r>
            <a:endParaRPr lang="en-US" dirty="0"/>
          </a:p>
        </p:txBody>
      </p:sp>
      <p:sp>
        <p:nvSpPr>
          <p:cNvPr id="3" name="Content Placeholder 2"/>
          <p:cNvSpPr>
            <a:spLocks noGrp="1"/>
          </p:cNvSpPr>
          <p:nvPr>
            <p:ph idx="1"/>
          </p:nvPr>
        </p:nvSpPr>
        <p:spPr>
          <a:xfrm>
            <a:off x="457200" y="1600200"/>
            <a:ext cx="8458200" cy="4800600"/>
          </a:xfrm>
        </p:spPr>
        <p:txBody>
          <a:bodyPr>
            <a:normAutofit/>
          </a:bodyPr>
          <a:lstStyle/>
          <a:p>
            <a:r>
              <a:rPr lang="en-US" sz="3200" dirty="0" smtClean="0"/>
              <a:t>Preaching: Acts 20:7</a:t>
            </a:r>
          </a:p>
          <a:p>
            <a:r>
              <a:rPr lang="en-US" sz="3200" dirty="0" smtClean="0"/>
              <a:t>Prayer: Acts 2:42</a:t>
            </a:r>
          </a:p>
          <a:p>
            <a:r>
              <a:rPr lang="en-US" sz="3200" dirty="0" smtClean="0"/>
              <a:t>Singing: without mechanical instruments</a:t>
            </a:r>
          </a:p>
          <a:p>
            <a:pPr lvl="1"/>
            <a:r>
              <a:rPr lang="en-US" sz="2400" dirty="0" smtClean="0"/>
              <a:t>if you think it really doesn’t matter…</a:t>
            </a:r>
          </a:p>
          <a:p>
            <a:pPr lvl="2"/>
            <a:r>
              <a:rPr lang="en-US" sz="2400" dirty="0" smtClean="0"/>
              <a:t>note that instrumental music in congregational worship was not in the first several hundred years of church history</a:t>
            </a:r>
          </a:p>
          <a:p>
            <a:pPr lvl="2"/>
            <a:r>
              <a:rPr lang="en-US" sz="2400" dirty="0" smtClean="0"/>
              <a:t>it was always opposed when initially added into congregations</a:t>
            </a:r>
          </a:p>
          <a:p>
            <a:pPr lvl="2"/>
            <a:r>
              <a:rPr lang="en-US" sz="2400" dirty="0" smtClean="0"/>
              <a:t>most denominational founders opposed it</a:t>
            </a:r>
          </a:p>
          <a:p>
            <a:pPr lvl="2"/>
            <a:r>
              <a:rPr lang="en-US" sz="2400" dirty="0" smtClean="0"/>
              <a:t>God destroyed people who changed His worship </a:t>
            </a:r>
            <a:br>
              <a:rPr lang="en-US" sz="2400" dirty="0" smtClean="0"/>
            </a:br>
            <a:r>
              <a:rPr lang="en-US" sz="2400" dirty="0" smtClean="0"/>
              <a:t>(Lev. 10:1-5)</a:t>
            </a:r>
          </a:p>
          <a:p>
            <a:pPr lvl="1"/>
            <a:endParaRPr lang="en-US" sz="2400" dirty="0" smtClean="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BOX">
  <a:themeElements>
    <a:clrScheme name="BLUEBOX 1">
      <a:dk1>
        <a:srgbClr val="000000"/>
      </a:dk1>
      <a:lt1>
        <a:srgbClr val="FFFFFF"/>
      </a:lt1>
      <a:dk2>
        <a:srgbClr val="000099"/>
      </a:dk2>
      <a:lt2>
        <a:srgbClr val="FFFF00"/>
      </a:lt2>
      <a:accent1>
        <a:srgbClr val="FF9900"/>
      </a:accent1>
      <a:accent2>
        <a:srgbClr val="FF0033"/>
      </a:accent2>
      <a:accent3>
        <a:srgbClr val="AAAACA"/>
      </a:accent3>
      <a:accent4>
        <a:srgbClr val="DADADA"/>
      </a:accent4>
      <a:accent5>
        <a:srgbClr val="FFCAAA"/>
      </a:accent5>
      <a:accent6>
        <a:srgbClr val="E7002D"/>
      </a:accent6>
      <a:hlink>
        <a:srgbClr val="00CCCC"/>
      </a:hlink>
      <a:folHlink>
        <a:srgbClr val="6699FF"/>
      </a:folHlink>
    </a:clrScheme>
    <a:fontScheme name="BLUEBO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oval"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oval"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BOX 1">
        <a:dk1>
          <a:srgbClr val="000000"/>
        </a:dk1>
        <a:lt1>
          <a:srgbClr val="FFFFFF"/>
        </a:lt1>
        <a:dk2>
          <a:srgbClr val="000099"/>
        </a:dk2>
        <a:lt2>
          <a:srgbClr val="FFFF00"/>
        </a:lt2>
        <a:accent1>
          <a:srgbClr val="FF9900"/>
        </a:accent1>
        <a:accent2>
          <a:srgbClr val="FF0033"/>
        </a:accent2>
        <a:accent3>
          <a:srgbClr val="AAAACA"/>
        </a:accent3>
        <a:accent4>
          <a:srgbClr val="DADADA"/>
        </a:accent4>
        <a:accent5>
          <a:srgbClr val="FFCAAA"/>
        </a:accent5>
        <a:accent6>
          <a:srgbClr val="E7002D"/>
        </a:accent6>
        <a:hlink>
          <a:srgbClr val="00CCCC"/>
        </a:hlink>
        <a:folHlink>
          <a:srgbClr val="6699FF"/>
        </a:folHlink>
      </a:clrScheme>
      <a:clrMap bg1="dk2" tx1="lt1" bg2="dk1" tx2="lt2" accent1="accent1" accent2="accent2" accent3="accent3" accent4="accent4" accent5="accent5" accent6="accent6" hlink="hlink" folHlink="folHlink"/>
    </a:extraClrScheme>
    <a:extraClrScheme>
      <a:clrScheme name="BLUEBOX 2">
        <a:dk1>
          <a:srgbClr val="000000"/>
        </a:dk1>
        <a:lt1>
          <a:srgbClr val="FFFFFF"/>
        </a:lt1>
        <a:dk2>
          <a:srgbClr val="FF0033"/>
        </a:dk2>
        <a:lt2>
          <a:srgbClr val="CCCCFF"/>
        </a:lt2>
        <a:accent1>
          <a:srgbClr val="FF33FF"/>
        </a:accent1>
        <a:accent2>
          <a:srgbClr val="0000FF"/>
        </a:accent2>
        <a:accent3>
          <a:srgbClr val="FFFFFF"/>
        </a:accent3>
        <a:accent4>
          <a:srgbClr val="000000"/>
        </a:accent4>
        <a:accent5>
          <a:srgbClr val="FFADFF"/>
        </a:accent5>
        <a:accent6>
          <a:srgbClr val="0000E7"/>
        </a:accent6>
        <a:hlink>
          <a:srgbClr val="00FFFF"/>
        </a:hlink>
        <a:folHlink>
          <a:srgbClr val="9999FF"/>
        </a:folHlink>
      </a:clrScheme>
      <a:clrMap bg1="lt1" tx1="dk1" bg2="lt2" tx2="dk2" accent1="accent1" accent2="accent2" accent3="accent3" accent4="accent4" accent5="accent5" accent6="accent6" hlink="hlink" folHlink="folHlink"/>
    </a:extraClrScheme>
    <a:extraClrScheme>
      <a:clrScheme name="BLUEBOX 3">
        <a:dk1>
          <a:srgbClr val="000000"/>
        </a:dk1>
        <a:lt1>
          <a:srgbClr val="FFFFFF"/>
        </a:lt1>
        <a:dk2>
          <a:srgbClr val="000000"/>
        </a:dk2>
        <a:lt2>
          <a:srgbClr val="868686"/>
        </a:lt2>
        <a:accent1>
          <a:srgbClr val="DDDDDD"/>
        </a:accent1>
        <a:accent2>
          <a:srgbClr val="777777"/>
        </a:accent2>
        <a:accent3>
          <a:srgbClr val="FFFFFF"/>
        </a:accent3>
        <a:accent4>
          <a:srgbClr val="000000"/>
        </a:accent4>
        <a:accent5>
          <a:srgbClr val="EBEBEB"/>
        </a:accent5>
        <a:accent6>
          <a:srgbClr val="6B6B6B"/>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LUEBOX 4">
        <a:dk1>
          <a:srgbClr val="663300"/>
        </a:dk1>
        <a:lt1>
          <a:srgbClr val="FFFFFF"/>
        </a:lt1>
        <a:dk2>
          <a:srgbClr val="996600"/>
        </a:dk2>
        <a:lt2>
          <a:srgbClr val="FFFF00"/>
        </a:lt2>
        <a:accent1>
          <a:srgbClr val="FF9900"/>
        </a:accent1>
        <a:accent2>
          <a:srgbClr val="FF0033"/>
        </a:accent2>
        <a:accent3>
          <a:srgbClr val="CAB8AA"/>
        </a:accent3>
        <a:accent4>
          <a:srgbClr val="DADADA"/>
        </a:accent4>
        <a:accent5>
          <a:srgbClr val="FFCAAA"/>
        </a:accent5>
        <a:accent6>
          <a:srgbClr val="E7002D"/>
        </a:accent6>
        <a:hlink>
          <a:srgbClr val="00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BOX">
  <a:themeElements>
    <a:clrScheme name="1_BLUEBOX 1">
      <a:dk1>
        <a:srgbClr val="000000"/>
      </a:dk1>
      <a:lt1>
        <a:srgbClr val="FFFFFF"/>
      </a:lt1>
      <a:dk2>
        <a:srgbClr val="000099"/>
      </a:dk2>
      <a:lt2>
        <a:srgbClr val="FFFF00"/>
      </a:lt2>
      <a:accent1>
        <a:srgbClr val="FF9900"/>
      </a:accent1>
      <a:accent2>
        <a:srgbClr val="FF0033"/>
      </a:accent2>
      <a:accent3>
        <a:srgbClr val="AAAACA"/>
      </a:accent3>
      <a:accent4>
        <a:srgbClr val="DADADA"/>
      </a:accent4>
      <a:accent5>
        <a:srgbClr val="FFCAAA"/>
      </a:accent5>
      <a:accent6>
        <a:srgbClr val="E7002D"/>
      </a:accent6>
      <a:hlink>
        <a:srgbClr val="00CCCC"/>
      </a:hlink>
      <a:folHlink>
        <a:srgbClr val="6699FF"/>
      </a:folHlink>
    </a:clrScheme>
    <a:fontScheme name="1_BLUEBO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oval"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oval"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BOX 1">
        <a:dk1>
          <a:srgbClr val="000000"/>
        </a:dk1>
        <a:lt1>
          <a:srgbClr val="FFFFFF"/>
        </a:lt1>
        <a:dk2>
          <a:srgbClr val="000099"/>
        </a:dk2>
        <a:lt2>
          <a:srgbClr val="FFFF00"/>
        </a:lt2>
        <a:accent1>
          <a:srgbClr val="FF9900"/>
        </a:accent1>
        <a:accent2>
          <a:srgbClr val="FF0033"/>
        </a:accent2>
        <a:accent3>
          <a:srgbClr val="AAAACA"/>
        </a:accent3>
        <a:accent4>
          <a:srgbClr val="DADADA"/>
        </a:accent4>
        <a:accent5>
          <a:srgbClr val="FFCAAA"/>
        </a:accent5>
        <a:accent6>
          <a:srgbClr val="E7002D"/>
        </a:accent6>
        <a:hlink>
          <a:srgbClr val="00CCCC"/>
        </a:hlink>
        <a:folHlink>
          <a:srgbClr val="6699FF"/>
        </a:folHlink>
      </a:clrScheme>
      <a:clrMap bg1="dk2" tx1="lt1" bg2="dk1" tx2="lt2" accent1="accent1" accent2="accent2" accent3="accent3" accent4="accent4" accent5="accent5" accent6="accent6" hlink="hlink" folHlink="folHlink"/>
    </a:extraClrScheme>
    <a:extraClrScheme>
      <a:clrScheme name="1_BLUEBOX 2">
        <a:dk1>
          <a:srgbClr val="000000"/>
        </a:dk1>
        <a:lt1>
          <a:srgbClr val="FFFFFF"/>
        </a:lt1>
        <a:dk2>
          <a:srgbClr val="FF0033"/>
        </a:dk2>
        <a:lt2>
          <a:srgbClr val="CCCCFF"/>
        </a:lt2>
        <a:accent1>
          <a:srgbClr val="FF33FF"/>
        </a:accent1>
        <a:accent2>
          <a:srgbClr val="0000FF"/>
        </a:accent2>
        <a:accent3>
          <a:srgbClr val="FFFFFF"/>
        </a:accent3>
        <a:accent4>
          <a:srgbClr val="000000"/>
        </a:accent4>
        <a:accent5>
          <a:srgbClr val="FFADFF"/>
        </a:accent5>
        <a:accent6>
          <a:srgbClr val="0000E7"/>
        </a:accent6>
        <a:hlink>
          <a:srgbClr val="00FFFF"/>
        </a:hlink>
        <a:folHlink>
          <a:srgbClr val="9999FF"/>
        </a:folHlink>
      </a:clrScheme>
      <a:clrMap bg1="lt1" tx1="dk1" bg2="lt2" tx2="dk2" accent1="accent1" accent2="accent2" accent3="accent3" accent4="accent4" accent5="accent5" accent6="accent6" hlink="hlink" folHlink="folHlink"/>
    </a:extraClrScheme>
    <a:extraClrScheme>
      <a:clrScheme name="1_BLUEBOX 3">
        <a:dk1>
          <a:srgbClr val="000000"/>
        </a:dk1>
        <a:lt1>
          <a:srgbClr val="FFFFFF"/>
        </a:lt1>
        <a:dk2>
          <a:srgbClr val="000000"/>
        </a:dk2>
        <a:lt2>
          <a:srgbClr val="868686"/>
        </a:lt2>
        <a:accent1>
          <a:srgbClr val="DDDDDD"/>
        </a:accent1>
        <a:accent2>
          <a:srgbClr val="777777"/>
        </a:accent2>
        <a:accent3>
          <a:srgbClr val="FFFFFF"/>
        </a:accent3>
        <a:accent4>
          <a:srgbClr val="000000"/>
        </a:accent4>
        <a:accent5>
          <a:srgbClr val="EBEBEB"/>
        </a:accent5>
        <a:accent6>
          <a:srgbClr val="6B6B6B"/>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1_BLUEBOX 4">
        <a:dk1>
          <a:srgbClr val="663300"/>
        </a:dk1>
        <a:lt1>
          <a:srgbClr val="FFFFFF"/>
        </a:lt1>
        <a:dk2>
          <a:srgbClr val="996600"/>
        </a:dk2>
        <a:lt2>
          <a:srgbClr val="FFFF00"/>
        </a:lt2>
        <a:accent1>
          <a:srgbClr val="FF9900"/>
        </a:accent1>
        <a:accent2>
          <a:srgbClr val="FF0033"/>
        </a:accent2>
        <a:accent3>
          <a:srgbClr val="CAB8AA"/>
        </a:accent3>
        <a:accent4>
          <a:srgbClr val="DADADA"/>
        </a:accent4>
        <a:accent5>
          <a:srgbClr val="FFCAAA"/>
        </a:accent5>
        <a:accent6>
          <a:srgbClr val="E7002D"/>
        </a:accent6>
        <a:hlink>
          <a:srgbClr val="00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3871</Words>
  <Application>Microsoft Office PowerPoint</Application>
  <PresentationFormat>On-screen Show (4:3)</PresentationFormat>
  <Paragraphs>359</Paragraphs>
  <Slides>25</Slides>
  <Notes>18</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BLUEBOX</vt:lpstr>
      <vt:lpstr>1_BLUEBOX</vt:lpstr>
      <vt:lpstr>Human</vt:lpstr>
      <vt:lpstr>Flow</vt:lpstr>
      <vt:lpstr>Office Theme</vt:lpstr>
      <vt:lpstr>Slide 1</vt:lpstr>
      <vt:lpstr>Slide 2</vt:lpstr>
      <vt:lpstr>Slide 3</vt:lpstr>
      <vt:lpstr>The Lord’s Church</vt:lpstr>
      <vt:lpstr>Slide 5</vt:lpstr>
      <vt:lpstr>The Lord’s Church</vt:lpstr>
      <vt:lpstr>WORSHIPS IN SPIRIT AND TRUTH</vt:lpstr>
      <vt:lpstr>TRUTH &amp; SPIRIT</vt:lpstr>
      <vt:lpstr>TRUTH &amp; SPIRIT</vt:lpstr>
      <vt:lpstr>Song in Truth &amp; Spirit</vt:lpstr>
      <vt:lpstr>Slide 11</vt:lpstr>
      <vt:lpstr>Are Not the “Psalms”  To Be PLAYED?</vt:lpstr>
      <vt:lpstr>The Lord’s Church</vt:lpstr>
      <vt:lpstr>Is Organized the Correct Way</vt:lpstr>
      <vt:lpstr>Is Organized the Correct Way</vt:lpstr>
      <vt:lpstr>Acts 14:23</vt:lpstr>
      <vt:lpstr>BIBLE TERMS, FALSE USES</vt:lpstr>
      <vt:lpstr>1 Pet. 5:1-4</vt:lpstr>
      <vt:lpstr>The Lord’s Church</vt:lpstr>
      <vt:lpstr>Members Wear Scriptural  Designations</vt:lpstr>
      <vt:lpstr>The Lord’s Church</vt:lpstr>
      <vt:lpstr>Teaches the True Plan of Salvation</vt:lpstr>
      <vt:lpstr>Slide 23</vt:lpstr>
      <vt:lpstr>The Blood and Baptism</vt:lpstr>
      <vt:lpstr>The Lord’s Church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J. Wallace</dc:creator>
  <cp:lastModifiedBy>Steven J. Wallace</cp:lastModifiedBy>
  <cp:revision>44</cp:revision>
  <dcterms:created xsi:type="dcterms:W3CDTF">2007-11-08T01:59:41Z</dcterms:created>
  <dcterms:modified xsi:type="dcterms:W3CDTF">2007-11-21T01:21:24Z</dcterms:modified>
</cp:coreProperties>
</file>